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4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</p:sldIdLst>
  <p:sldSz cx="9144000" cy="5143500" type="screen16x9"/>
  <p:notesSz cx="9144000" cy="51435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38" autoAdjust="0"/>
  </p:normalViewPr>
  <p:slideViewPr>
    <p:cSldViewPr>
      <p:cViewPr varScale="1">
        <p:scale>
          <a:sx n="142" d="100"/>
          <a:sy n="142" d="100"/>
        </p:scale>
        <p:origin x="714" y="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rgbClr val="1C5E36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rgbClr val="1C5E36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11327" y="1212037"/>
            <a:ext cx="3439795" cy="3356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512746" cy="928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05744" y="97738"/>
            <a:ext cx="402872" cy="390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12746" y="904078"/>
            <a:ext cx="989330" cy="0"/>
          </a:xfrm>
          <a:custGeom>
            <a:avLst/>
            <a:gdLst/>
            <a:ahLst/>
            <a:cxnLst/>
            <a:rect l="l" t="t" r="r" b="b"/>
            <a:pathLst>
              <a:path w="989330">
                <a:moveTo>
                  <a:pt x="0" y="0"/>
                </a:moveTo>
                <a:lnTo>
                  <a:pt x="988868" y="0"/>
                </a:lnTo>
              </a:path>
            </a:pathLst>
          </a:custGeom>
          <a:ln w="122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0" i="0">
                <a:solidFill>
                  <a:srgbClr val="1C5E36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44779" y="1048511"/>
            <a:ext cx="8856345" cy="3888104"/>
          </a:xfrm>
          <a:custGeom>
            <a:avLst/>
            <a:gdLst/>
            <a:ahLst/>
            <a:cxnLst/>
            <a:rect l="l" t="t" r="r" b="b"/>
            <a:pathLst>
              <a:path w="8856345" h="3888104">
                <a:moveTo>
                  <a:pt x="0" y="3887724"/>
                </a:moveTo>
                <a:lnTo>
                  <a:pt x="8855964" y="3887724"/>
                </a:lnTo>
                <a:lnTo>
                  <a:pt x="8855964" y="0"/>
                </a:lnTo>
                <a:lnTo>
                  <a:pt x="0" y="0"/>
                </a:lnTo>
                <a:lnTo>
                  <a:pt x="0" y="388772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44779" y="1048511"/>
            <a:ext cx="8856345" cy="3888104"/>
          </a:xfrm>
          <a:custGeom>
            <a:avLst/>
            <a:gdLst/>
            <a:ahLst/>
            <a:cxnLst/>
            <a:rect l="l" t="t" r="r" b="b"/>
            <a:pathLst>
              <a:path w="8856345" h="3888104">
                <a:moveTo>
                  <a:pt x="0" y="3887724"/>
                </a:moveTo>
                <a:lnTo>
                  <a:pt x="8855964" y="3887724"/>
                </a:lnTo>
                <a:lnTo>
                  <a:pt x="8855964" y="0"/>
                </a:lnTo>
                <a:lnTo>
                  <a:pt x="0" y="0"/>
                </a:lnTo>
                <a:lnTo>
                  <a:pt x="0" y="388772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36759" y="417703"/>
            <a:ext cx="2832100" cy="766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50" b="0" i="0">
                <a:solidFill>
                  <a:srgbClr val="1C5E36"/>
                </a:solidFill>
                <a:latin typeface="Times New Roman" panose="02020603050405020304"/>
                <a:cs typeface="Times New Roman" panose="020206030504050203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1555" y="1500250"/>
            <a:ext cx="7885430" cy="1111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15426" y="4957521"/>
            <a:ext cx="139700" cy="114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hyperlink" Target="http://weibo.com/210103933" TargetMode="External"/><Relationship Id="rId3" Type="http://schemas.openxmlformats.org/officeDocument/2006/relationships/hyperlink" Target="http://weibo.com/2011787914/" TargetMode="External"/><Relationship Id="rId7" Type="http://schemas.openxmlformats.org/officeDocument/2006/relationships/hyperlink" Target="http://t.cn/RUmMhZ7" TargetMode="External"/><Relationship Id="rId12" Type="http://schemas.openxmlformats.org/officeDocument/2006/relationships/hyperlink" Target="http://weibo.com/u/5521429141" TargetMode="External"/><Relationship Id="rId17" Type="http://schemas.openxmlformats.org/officeDocument/2006/relationships/hyperlink" Target="http://weibo.com/u/2949889350" TargetMode="External"/><Relationship Id="rId2" Type="http://schemas.openxmlformats.org/officeDocument/2006/relationships/hyperlink" Target="http://weibo.com/p/1005051730196971/" TargetMode="External"/><Relationship Id="rId16" Type="http://schemas.openxmlformats.org/officeDocument/2006/relationships/hyperlink" Target="http://weibo.com/u/283445853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eibo.com/u/2429014005" TargetMode="External"/><Relationship Id="rId11" Type="http://schemas.openxmlformats.org/officeDocument/2006/relationships/hyperlink" Target="http://weibo.com/u/2428432997" TargetMode="External"/><Relationship Id="rId5" Type="http://schemas.openxmlformats.org/officeDocument/2006/relationships/hyperlink" Target="http://weibo.com/p/1005051782966774/" TargetMode="External"/><Relationship Id="rId15" Type="http://schemas.openxmlformats.org/officeDocument/2006/relationships/hyperlink" Target="http://weibo.com/u/2952435102" TargetMode="External"/><Relationship Id="rId10" Type="http://schemas.openxmlformats.org/officeDocument/2006/relationships/hyperlink" Target="http://weibo.com/dongman818" TargetMode="External"/><Relationship Id="rId4" Type="http://schemas.openxmlformats.org/officeDocument/2006/relationships/hyperlink" Target="http://weibo.com/p/1005052815234954/" TargetMode="External"/><Relationship Id="rId9" Type="http://schemas.openxmlformats.org/officeDocument/2006/relationships/hyperlink" Target="http://weibo.com/p/1005051359660062" TargetMode="External"/><Relationship Id="rId14" Type="http://schemas.openxmlformats.org/officeDocument/2006/relationships/hyperlink" Target="http://weibo.com/u/2504747281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eibo.com/getbang" TargetMode="External"/><Relationship Id="rId13" Type="http://schemas.openxmlformats.org/officeDocument/2006/relationships/hyperlink" Target="http://weibo.com/u/3819645636" TargetMode="External"/><Relationship Id="rId3" Type="http://schemas.openxmlformats.org/officeDocument/2006/relationships/hyperlink" Target="http://weibo.com/209273419" TargetMode="External"/><Relationship Id="rId7" Type="http://schemas.openxmlformats.org/officeDocument/2006/relationships/hyperlink" Target="http://weibo.com/u/2606630821" TargetMode="External"/><Relationship Id="rId12" Type="http://schemas.openxmlformats.org/officeDocument/2006/relationships/hyperlink" Target="http://weibo.com/207078609" TargetMode="External"/><Relationship Id="rId2" Type="http://schemas.openxmlformats.org/officeDocument/2006/relationships/hyperlink" Target="http://weibo.com/shbest" TargetMode="Externa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eibo.com/208872020" TargetMode="External"/><Relationship Id="rId11" Type="http://schemas.openxmlformats.org/officeDocument/2006/relationships/hyperlink" Target="http://weibo.com/p/1005052132" TargetMode="External"/><Relationship Id="rId5" Type="http://schemas.openxmlformats.org/officeDocument/2006/relationships/hyperlink" Target="http://weibo.com/208862020" TargetMode="External"/><Relationship Id="rId15" Type="http://schemas.openxmlformats.org/officeDocument/2006/relationships/hyperlink" Target="http://weibo.com/u/2072693690" TargetMode="External"/><Relationship Id="rId10" Type="http://schemas.openxmlformats.org/officeDocument/2006/relationships/hyperlink" Target="http://weibo.com/u/1704727160" TargetMode="External"/><Relationship Id="rId4" Type="http://schemas.openxmlformats.org/officeDocument/2006/relationships/hyperlink" Target="http://weibo.com/322073331" TargetMode="External"/><Relationship Id="rId9" Type="http://schemas.openxmlformats.org/officeDocument/2006/relationships/hyperlink" Target="http://weibo.com/p/1005053292" TargetMode="External"/><Relationship Id="rId14" Type="http://schemas.openxmlformats.org/officeDocument/2006/relationships/hyperlink" Target="http://weibo.com/u/3248063375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eibo.com/chenzhentongxue?profile_ftype=1&amp;amp;is_all=1&amp;amp;is_search=1&amp;amp;key_word=%E5%A5%A5%E8%BF%AA" TargetMode="External"/><Relationship Id="rId13" Type="http://schemas.openxmlformats.org/officeDocument/2006/relationships/hyperlink" Target="http://weibo.com/zonglitanche?profile_ftype=1&amp;amp;is_all=1&amp;amp;is_search=1&amp;amp;key_word=%E5%A5%A5%E8%BF%AA" TargetMode="External"/><Relationship Id="rId3" Type="http://schemas.openxmlformats.org/officeDocument/2006/relationships/hyperlink" Target="http://weibo.com/ps3auto?profile_ftype=1&amp;amp;is_all=1&amp;amp;is_search=1&amp;amp;key_word=%E5%A5%A5%E8%BF%AA" TargetMode="External"/><Relationship Id="rId7" Type="http://schemas.openxmlformats.org/officeDocument/2006/relationships/hyperlink" Target="http://weibo.com/534109123?profile_ftype=1&amp;amp;is_all=1&amp;amp;is_search=1&amp;amp;key_word=%E5%A5%A5%E8%BF%AA" TargetMode="External"/><Relationship Id="rId12" Type="http://schemas.openxmlformats.org/officeDocument/2006/relationships/hyperlink" Target="http://weibo.com/yifuyun?is_hot=1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eibo.com/u/5618141126?is_hot=1" TargetMode="External"/><Relationship Id="rId11" Type="http://schemas.openxmlformats.org/officeDocument/2006/relationships/hyperlink" Target="http://weibo.com/mksc?is_hot=1" TargetMode="External"/><Relationship Id="rId5" Type="http://schemas.openxmlformats.org/officeDocument/2006/relationships/hyperlink" Target="http://weibo.com/u/1986193140?is_hot=1" TargetMode="External"/><Relationship Id="rId10" Type="http://schemas.openxmlformats.org/officeDocument/2006/relationships/hyperlink" Target="http://weibo.com/qichezhi?profile_ftype=1&amp;amp;is_all=1&amp;amp;is_search=1&amp;amp;key_word=%E5%A5%A5%E8%BF%AA" TargetMode="External"/><Relationship Id="rId4" Type="http://schemas.openxmlformats.org/officeDocument/2006/relationships/hyperlink" Target="http://weibo.com/svenxu?refer_flag=1005055014_&amp;amp;is_hot=1" TargetMode="External"/><Relationship Id="rId9" Type="http://schemas.openxmlformats.org/officeDocument/2006/relationships/hyperlink" Target="http://weibo.com/u/2004990624?profile_ftype=1&amp;amp;is_all=1&amp;amp;is_search=1&amp;amp;key_word=%E5%A5%A5%E8%BF%AA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130.jpe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png"/><Relationship Id="rId7" Type="http://schemas.openxmlformats.org/officeDocument/2006/relationships/image" Target="../media/image1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5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3.png"/><Relationship Id="rId7" Type="http://schemas.openxmlformats.org/officeDocument/2006/relationships/image" Target="../media/image16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58.jpeg"/><Relationship Id="rId9" Type="http://schemas.openxmlformats.org/officeDocument/2006/relationships/image" Target="../media/image168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69.jpeg"/><Relationship Id="rId7" Type="http://schemas.openxmlformats.org/officeDocument/2006/relationships/image" Target="../media/image16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5" Type="http://schemas.openxmlformats.org/officeDocument/2006/relationships/image" Target="../media/image164.jpeg"/><Relationship Id="rId4" Type="http://schemas.openxmlformats.org/officeDocument/2006/relationships/image" Target="../media/image17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.jpe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jpeg"/><Relationship Id="rId10" Type="http://schemas.openxmlformats.org/officeDocument/2006/relationships/image" Target="../media/image211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04.jpeg"/><Relationship Id="rId7" Type="http://schemas.openxmlformats.org/officeDocument/2006/relationships/image" Target="../media/image2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9.pn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0" Type="http://schemas.openxmlformats.org/officeDocument/2006/relationships/image" Target="../media/image223.png"/><Relationship Id="rId4" Type="http://schemas.openxmlformats.org/officeDocument/2006/relationships/image" Target="../media/image217.png"/><Relationship Id="rId9" Type="http://schemas.openxmlformats.org/officeDocument/2006/relationships/image" Target="../media/image22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13" Type="http://schemas.openxmlformats.org/officeDocument/2006/relationships/image" Target="../media/image237.png"/><Relationship Id="rId3" Type="http://schemas.openxmlformats.org/officeDocument/2006/relationships/image" Target="../media/image204.jpeg"/><Relationship Id="rId7" Type="http://schemas.openxmlformats.org/officeDocument/2006/relationships/image" Target="../media/image231.png"/><Relationship Id="rId12" Type="http://schemas.openxmlformats.org/officeDocument/2006/relationships/image" Target="../media/image2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0.png"/><Relationship Id="rId11" Type="http://schemas.openxmlformats.org/officeDocument/2006/relationships/image" Target="../media/image235.png"/><Relationship Id="rId5" Type="http://schemas.openxmlformats.org/officeDocument/2006/relationships/image" Target="../media/image229.png"/><Relationship Id="rId10" Type="http://schemas.openxmlformats.org/officeDocument/2006/relationships/image" Target="../media/image234.png"/><Relationship Id="rId4" Type="http://schemas.openxmlformats.org/officeDocument/2006/relationships/image" Target="../media/image228.jpeg"/><Relationship Id="rId9" Type="http://schemas.openxmlformats.org/officeDocument/2006/relationships/image" Target="../media/image233.png"/><Relationship Id="rId14" Type="http://schemas.openxmlformats.org/officeDocument/2006/relationships/image" Target="../media/image23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13" Type="http://schemas.openxmlformats.org/officeDocument/2006/relationships/image" Target="../media/image250.png"/><Relationship Id="rId3" Type="http://schemas.openxmlformats.org/officeDocument/2006/relationships/image" Target="../media/image204.jpeg"/><Relationship Id="rId7" Type="http://schemas.openxmlformats.org/officeDocument/2006/relationships/image" Target="../media/image244.png"/><Relationship Id="rId12" Type="http://schemas.openxmlformats.org/officeDocument/2006/relationships/image" Target="../media/image2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3.png"/><Relationship Id="rId11" Type="http://schemas.openxmlformats.org/officeDocument/2006/relationships/image" Target="../media/image248.png"/><Relationship Id="rId5" Type="http://schemas.openxmlformats.org/officeDocument/2006/relationships/image" Target="../media/image242.png"/><Relationship Id="rId10" Type="http://schemas.openxmlformats.org/officeDocument/2006/relationships/image" Target="../media/image247.png"/><Relationship Id="rId4" Type="http://schemas.openxmlformats.org/officeDocument/2006/relationships/image" Target="../media/image241.jpeg"/><Relationship Id="rId9" Type="http://schemas.openxmlformats.org/officeDocument/2006/relationships/image" Target="../media/image246.png"/><Relationship Id="rId14" Type="http://schemas.openxmlformats.org/officeDocument/2006/relationships/image" Target="../media/image2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3.jpeg"/><Relationship Id="rId4" Type="http://schemas.openxmlformats.org/officeDocument/2006/relationships/image" Target="../media/image25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mailto:554908664@qq.co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79" y="1048511"/>
            <a:ext cx="8856345" cy="1018540"/>
          </a:xfrm>
          <a:custGeom>
            <a:avLst/>
            <a:gdLst/>
            <a:ahLst/>
            <a:cxnLst/>
            <a:rect l="l" t="t" r="r" b="b"/>
            <a:pathLst>
              <a:path w="8856345" h="1018539">
                <a:moveTo>
                  <a:pt x="0" y="1018032"/>
                </a:moveTo>
                <a:lnTo>
                  <a:pt x="8855964" y="1018032"/>
                </a:lnTo>
                <a:lnTo>
                  <a:pt x="8855964" y="0"/>
                </a:lnTo>
                <a:lnTo>
                  <a:pt x="0" y="0"/>
                </a:lnTo>
                <a:lnTo>
                  <a:pt x="0" y="1018032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4779" y="2066544"/>
            <a:ext cx="8856345" cy="2936875"/>
          </a:xfrm>
          <a:custGeom>
            <a:avLst/>
            <a:gdLst/>
            <a:ahLst/>
            <a:cxnLst/>
            <a:rect l="l" t="t" r="r" b="b"/>
            <a:pathLst>
              <a:path w="8856345" h="2936875">
                <a:moveTo>
                  <a:pt x="0" y="2936748"/>
                </a:moveTo>
                <a:lnTo>
                  <a:pt x="8855964" y="2936748"/>
                </a:lnTo>
                <a:lnTo>
                  <a:pt x="8855964" y="0"/>
                </a:lnTo>
                <a:lnTo>
                  <a:pt x="0" y="0"/>
                </a:lnTo>
                <a:lnTo>
                  <a:pt x="0" y="2936748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4779" y="144779"/>
            <a:ext cx="4787265" cy="1850389"/>
          </a:xfrm>
          <a:custGeom>
            <a:avLst/>
            <a:gdLst/>
            <a:ahLst/>
            <a:cxnLst/>
            <a:rect l="l" t="t" r="r" b="b"/>
            <a:pathLst>
              <a:path w="4787265" h="1850389">
                <a:moveTo>
                  <a:pt x="0" y="1850136"/>
                </a:moveTo>
                <a:lnTo>
                  <a:pt x="4786884" y="1850136"/>
                </a:lnTo>
                <a:lnTo>
                  <a:pt x="4786884" y="0"/>
                </a:lnTo>
                <a:lnTo>
                  <a:pt x="0" y="0"/>
                </a:lnTo>
                <a:lnTo>
                  <a:pt x="0" y="185013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8759" y="2139442"/>
            <a:ext cx="4049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800" b="1" spc="-2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“腾</a:t>
            </a:r>
            <a:r>
              <a:rPr sz="18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8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800" b="1" spc="-5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DAY”</a:t>
            </a:r>
            <a:r>
              <a:rPr sz="18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项目公关执行全案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9831" y="2535935"/>
            <a:ext cx="5814060" cy="16200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12179" y="2535935"/>
            <a:ext cx="3131820" cy="1620520"/>
          </a:xfrm>
          <a:custGeom>
            <a:avLst/>
            <a:gdLst/>
            <a:ahLst/>
            <a:cxnLst/>
            <a:rect l="l" t="t" r="r" b="b"/>
            <a:pathLst>
              <a:path w="3131820" h="1620520">
                <a:moveTo>
                  <a:pt x="0" y="1620011"/>
                </a:moveTo>
                <a:lnTo>
                  <a:pt x="3131820" y="1620011"/>
                </a:lnTo>
                <a:lnTo>
                  <a:pt x="3131820" y="0"/>
                </a:lnTo>
                <a:lnTo>
                  <a:pt x="0" y="0"/>
                </a:lnTo>
                <a:lnTo>
                  <a:pt x="0" y="1620011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63796" y="160020"/>
            <a:ext cx="3148583" cy="18364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44746" y="140970"/>
            <a:ext cx="3187065" cy="1874520"/>
          </a:xfrm>
          <a:custGeom>
            <a:avLst/>
            <a:gdLst/>
            <a:ahLst/>
            <a:cxnLst/>
            <a:rect l="l" t="t" r="r" b="b"/>
            <a:pathLst>
              <a:path w="3187065" h="1874520">
                <a:moveTo>
                  <a:pt x="0" y="1874519"/>
                </a:moveTo>
                <a:lnTo>
                  <a:pt x="3186683" y="1874519"/>
                </a:lnTo>
                <a:lnTo>
                  <a:pt x="3186683" y="0"/>
                </a:lnTo>
                <a:lnTo>
                  <a:pt x="0" y="0"/>
                </a:lnTo>
                <a:lnTo>
                  <a:pt x="0" y="187451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659621" y="4957521"/>
            <a:ext cx="9588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z="700" spc="-5" dirty="0">
                <a:latin typeface="Calibri" panose="020F0502020204030204"/>
                <a:cs typeface="Calibri" panose="020F0502020204030204"/>
              </a:rPr>
              <a:t>1</a:t>
            </a:fld>
            <a:endParaRPr sz="7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232410" rIns="0" bIns="0" rtlCol="0">
            <a:spAutoFit/>
          </a:bodyPr>
          <a:lstStyle/>
          <a:p>
            <a:pPr marL="521970">
              <a:lnSpc>
                <a:spcPct val="100000"/>
              </a:lnSpc>
              <a:spcBef>
                <a:spcPts val="1830"/>
              </a:spcBef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1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活动零门槛最大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化</a:t>
            </a:r>
            <a:r>
              <a:rPr sz="1600" b="1" spc="-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调动</a:t>
            </a: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用户参与积极性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37988" y="2200655"/>
            <a:ext cx="3294888" cy="1673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19700" y="4443984"/>
            <a:ext cx="3924300" cy="504825"/>
          </a:xfrm>
          <a:custGeom>
            <a:avLst/>
            <a:gdLst/>
            <a:ahLst/>
            <a:cxnLst/>
            <a:rect l="l" t="t" r="r" b="b"/>
            <a:pathLst>
              <a:path w="3924300" h="504825">
                <a:moveTo>
                  <a:pt x="0" y="504443"/>
                </a:moveTo>
                <a:lnTo>
                  <a:pt x="3924300" y="504443"/>
                </a:lnTo>
                <a:lnTo>
                  <a:pt x="3924300" y="0"/>
                </a:lnTo>
                <a:lnTo>
                  <a:pt x="0" y="0"/>
                </a:lnTo>
                <a:lnTo>
                  <a:pt x="0" y="504443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0473" y="1606778"/>
            <a:ext cx="8329295" cy="321754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Bef>
                <a:spcPts val="760"/>
              </a:spcBef>
              <a:buFont typeface="Meiryo" panose="020B0604030504040204" charset="-128"/>
              <a:buChar char="■"/>
              <a:tabLst>
                <a:tab pos="266700" algn="l"/>
                <a:tab pos="267335" algn="l"/>
              </a:tabLst>
            </a:pP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活动当天用户零门槛参与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得利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又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好玩）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226060" indent="-213360">
              <a:lnSpc>
                <a:spcPct val="100000"/>
              </a:lnSpc>
              <a:spcBef>
                <a:spcPts val="660"/>
              </a:spcBef>
              <a:buFont typeface="Meiryo" panose="020B0604030504040204" charset="-128"/>
              <a:buChar char="➢"/>
              <a:tabLst>
                <a:tab pos="226060" algn="l"/>
              </a:tabLst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北京用户通过各约车平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台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预约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腾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顺风车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可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享免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费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出行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226060" indent="-213360">
              <a:lnSpc>
                <a:spcPct val="100000"/>
              </a:lnSpc>
              <a:spcBef>
                <a:spcPts val="660"/>
              </a:spcBef>
              <a:buFont typeface="Meiryo" panose="020B0604030504040204" charset="-128"/>
              <a:buChar char="➢"/>
              <a:tabLst>
                <a:tab pos="226060" algn="l"/>
              </a:tabLst>
            </a:pPr>
            <a:r>
              <a:rPr sz="1100" spc="25" dirty="0">
                <a:latin typeface="微软雅黑" panose="020B0503020204020204" charset="-122"/>
                <a:cs typeface="微软雅黑" panose="020B0503020204020204" charset="-122"/>
              </a:rPr>
              <a:t>北京用户</a:t>
            </a:r>
            <a:r>
              <a:rPr sz="1100" spc="10" dirty="0">
                <a:latin typeface="微软雅黑" panose="020B0503020204020204" charset="-122"/>
                <a:cs typeface="微软雅黑" panose="020B0503020204020204" charset="-122"/>
              </a:rPr>
              <a:t>还</a:t>
            </a:r>
            <a:r>
              <a:rPr sz="1100" spc="25" dirty="0">
                <a:latin typeface="微软雅黑" panose="020B0503020204020204" charset="-122"/>
                <a:cs typeface="微软雅黑" panose="020B0503020204020204" charset="-122"/>
              </a:rPr>
              <a:t>可以通</a:t>
            </a:r>
            <a:r>
              <a:rPr sz="1100" spc="10" dirty="0">
                <a:latin typeface="微软雅黑" panose="020B0503020204020204" charset="-122"/>
                <a:cs typeface="微软雅黑" panose="020B0503020204020204" charset="-122"/>
              </a:rPr>
              <a:t>过路</a:t>
            </a:r>
            <a:r>
              <a:rPr sz="1100" spc="25" dirty="0">
                <a:latin typeface="微软雅黑" panose="020B0503020204020204" charset="-122"/>
                <a:cs typeface="微软雅黑" panose="020B0503020204020204" charset="-122"/>
              </a:rPr>
              <a:t>上看到张</a:t>
            </a:r>
            <a:r>
              <a:rPr sz="1100" spc="10" dirty="0">
                <a:latin typeface="微软雅黑" panose="020B0503020204020204" charset="-122"/>
                <a:cs typeface="微软雅黑" panose="020B0503020204020204" charset="-122"/>
              </a:rPr>
              <a:t>贴</a:t>
            </a:r>
            <a:r>
              <a:rPr sz="1100" spc="25" dirty="0">
                <a:latin typeface="微软雅黑" panose="020B0503020204020204" charset="-122"/>
                <a:cs typeface="微软雅黑" panose="020B0503020204020204" charset="-122"/>
              </a:rPr>
              <a:t>活动</a:t>
            </a:r>
            <a:r>
              <a:rPr sz="1100" spc="10" dirty="0">
                <a:latin typeface="微软雅黑" panose="020B0503020204020204" charset="-122"/>
                <a:cs typeface="微软雅黑" panose="020B0503020204020204" charset="-122"/>
              </a:rPr>
              <a:t>标</a:t>
            </a:r>
            <a:r>
              <a:rPr sz="1100" spc="25" dirty="0">
                <a:latin typeface="微软雅黑" panose="020B0503020204020204" charset="-122"/>
                <a:cs typeface="微软雅黑" panose="020B0503020204020204" charset="-122"/>
              </a:rPr>
              <a:t>识</a:t>
            </a:r>
            <a:r>
              <a:rPr sz="1100" spc="10" dirty="0"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100" spc="25" dirty="0">
                <a:latin typeface="微软雅黑" panose="020B0503020204020204" charset="-122"/>
                <a:cs typeface="微软雅黑" panose="020B0503020204020204" charset="-122"/>
              </a:rPr>
              <a:t>腾</a:t>
            </a:r>
            <a:r>
              <a:rPr sz="1100" spc="30" dirty="0"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100" spc="15" dirty="0">
                <a:latin typeface="微软雅黑" panose="020B0503020204020204" charset="-122"/>
                <a:cs typeface="微软雅黑" panose="020B0503020204020204" charset="-122"/>
              </a:rPr>
              <a:t>EV，</a:t>
            </a:r>
            <a:r>
              <a:rPr sz="1100" spc="25" dirty="0">
                <a:latin typeface="微软雅黑" panose="020B0503020204020204" charset="-122"/>
                <a:cs typeface="微软雅黑" panose="020B0503020204020204" charset="-122"/>
              </a:rPr>
              <a:t>招手</a:t>
            </a:r>
            <a:r>
              <a:rPr sz="1100" spc="10" dirty="0">
                <a:latin typeface="微软雅黑" panose="020B0503020204020204" charset="-122"/>
                <a:cs typeface="微软雅黑" panose="020B0503020204020204" charset="-122"/>
              </a:rPr>
              <a:t>即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停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，腾势私家车主将送用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户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至相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应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地点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226060" indent="-213360">
              <a:lnSpc>
                <a:spcPct val="100000"/>
              </a:lnSpc>
              <a:spcBef>
                <a:spcPts val="660"/>
              </a:spcBef>
              <a:buFont typeface="Meiryo" panose="020B0604030504040204" charset="-128"/>
              <a:buChar char="➢"/>
              <a:tabLst>
                <a:tab pos="226060" algn="l"/>
              </a:tabLst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上海、深圳用户通过神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马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约车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预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约腾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势E</a:t>
            </a:r>
            <a:r>
              <a:rPr sz="1100" spc="-5" dirty="0">
                <a:latin typeface="微软雅黑" panose="020B0503020204020204" charset="-122"/>
                <a:cs typeface="微软雅黑" panose="020B0503020204020204" charset="-122"/>
              </a:rPr>
              <a:t>V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专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可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享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免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费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出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行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226060" indent="-213360">
              <a:lnSpc>
                <a:spcPct val="100000"/>
              </a:lnSpc>
              <a:spcBef>
                <a:spcPts val="665"/>
              </a:spcBef>
              <a:buFont typeface="Meiryo" panose="020B0604030504040204" charset="-128"/>
              <a:buChar char="➢"/>
              <a:tabLst>
                <a:tab pos="226060" algn="l"/>
              </a:tabLst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广州、杭州用户通过首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汽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约车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预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约腾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势EV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专车可享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免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费出行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226060" indent="-213360">
              <a:lnSpc>
                <a:spcPct val="100000"/>
              </a:lnSpc>
              <a:spcBef>
                <a:spcPts val="660"/>
              </a:spcBef>
              <a:buFont typeface="Meiryo" panose="020B0604030504040204" charset="-128"/>
              <a:buChar char="■"/>
              <a:tabLst>
                <a:tab pos="226060" algn="l"/>
              </a:tabLst>
            </a:pP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对腾势EV车主和</a:t>
            </a:r>
            <a:r>
              <a:rPr sz="1100" b="1" spc="-15" dirty="0">
                <a:latin typeface="微软雅黑" panose="020B0503020204020204" charset="-122"/>
                <a:cs typeface="微软雅黑" panose="020B0503020204020204" charset="-122"/>
              </a:rPr>
              <a:t>专</a:t>
            </a: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车司</a:t>
            </a:r>
            <a:r>
              <a:rPr sz="1100" b="1" spc="-15" dirty="0">
                <a:latin typeface="微软雅黑" panose="020B0503020204020204" charset="-122"/>
                <a:cs typeface="微软雅黑" panose="020B0503020204020204" charset="-122"/>
              </a:rPr>
              <a:t>机</a:t>
            </a: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多重</a:t>
            </a:r>
            <a:r>
              <a:rPr sz="1100" b="1" spc="-15" dirty="0">
                <a:latin typeface="微软雅黑" panose="020B0503020204020204" charset="-122"/>
                <a:cs typeface="微软雅黑" panose="020B0503020204020204" charset="-122"/>
              </a:rPr>
              <a:t>激</a:t>
            </a: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励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参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与了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件很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有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意义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事）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660"/>
              </a:spcBef>
              <a:buFont typeface="Meiryo" panose="020B0604030504040204" charset="-128"/>
              <a:buChar char="➢"/>
              <a:tabLst>
                <a:tab pos="299085" algn="l"/>
                <a:tab pos="299720" algn="l"/>
              </a:tabLst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赋予特殊身份，统一组织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340360" indent="-327660">
              <a:lnSpc>
                <a:spcPct val="100000"/>
              </a:lnSpc>
              <a:spcBef>
                <a:spcPts val="660"/>
              </a:spcBef>
              <a:buFont typeface="Meiryo" panose="020B0604030504040204" charset="-128"/>
              <a:buChar char="➢"/>
              <a:tabLst>
                <a:tab pos="339725" algn="l"/>
                <a:tab pos="340360" algn="l"/>
              </a:tabLst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专车司机活动补贴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340360" indent="-327660">
              <a:lnSpc>
                <a:spcPct val="100000"/>
              </a:lnSpc>
              <a:spcBef>
                <a:spcPts val="660"/>
              </a:spcBef>
              <a:buFont typeface="Meiryo" panose="020B0604030504040204" charset="-128"/>
              <a:buChar char="➢"/>
              <a:tabLst>
                <a:tab pos="339725" algn="l"/>
                <a:tab pos="340360" algn="l"/>
              </a:tabLst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腾势</a:t>
            </a:r>
            <a:r>
              <a:rPr sz="1100" spc="-5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车主特别奖励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340360" indent="-327660">
              <a:lnSpc>
                <a:spcPct val="100000"/>
              </a:lnSpc>
              <a:spcBef>
                <a:spcPts val="660"/>
              </a:spcBef>
              <a:buFont typeface="Meiryo" panose="020B0604030504040204" charset="-128"/>
              <a:buChar char="➢"/>
              <a:tabLst>
                <a:tab pos="339725" algn="l"/>
                <a:tab pos="340360" algn="l"/>
              </a:tabLst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完成互动有额外激励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L="4666615">
              <a:lnSpc>
                <a:spcPct val="100000"/>
              </a:lnSpc>
            </a:pPr>
            <a:r>
              <a:rPr sz="1600" b="1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不仅仅是简单互动，更是绿色理念</a:t>
            </a:r>
            <a:r>
              <a:rPr sz="1600" b="1" spc="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600" b="1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分享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700"/>
          </a:p>
          <a:p>
            <a:pPr marL="52197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活动主题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2375" y="3719880"/>
            <a:ext cx="62992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0835">
              <a:lnSpc>
                <a:spcPct val="15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绿色出行不是浮于口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号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，腾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100" spc="-5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DAY(腾势环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保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日)</a:t>
            </a:r>
            <a:r>
              <a:rPr sz="1100" spc="-2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将免费</a:t>
            </a:r>
            <a:r>
              <a:rPr sz="1100" spc="-5" dirty="0">
                <a:latin typeface="微软雅黑" panose="020B0503020204020204" charset="-122"/>
                <a:cs typeface="微软雅黑" panose="020B0503020204020204" charset="-122"/>
              </a:rPr>
              <a:t>+</a:t>
            </a:r>
            <a:r>
              <a:rPr sz="1100" b="1" dirty="0">
                <a:solidFill>
                  <a:srgbClr val="00AF50"/>
                </a:solidFill>
                <a:latin typeface="微软雅黑" panose="020B0503020204020204" charset="-122"/>
                <a:cs typeface="微软雅黑" panose="020B0503020204020204" charset="-122"/>
              </a:rPr>
              <a:t>分享</a:t>
            </a:r>
            <a:r>
              <a:rPr sz="1100" spc="-5" dirty="0">
                <a:latin typeface="微软雅黑" panose="020B0503020204020204" charset="-122"/>
                <a:cs typeface="微软雅黑" panose="020B0503020204020204" charset="-122"/>
              </a:rPr>
              <a:t>+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环保</a:t>
            </a:r>
            <a:r>
              <a:rPr sz="1100" spc="-5" dirty="0">
                <a:latin typeface="微软雅黑" panose="020B0503020204020204" charset="-122"/>
                <a:cs typeface="微软雅黑" panose="020B0503020204020204" charset="-122"/>
              </a:rPr>
              <a:t>+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社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交</a:t>
            </a:r>
            <a:r>
              <a:rPr sz="1100" spc="-5" dirty="0">
                <a:latin typeface="微软雅黑" panose="020B0503020204020204" charset="-122"/>
                <a:cs typeface="微软雅黑" panose="020B0503020204020204" charset="-122"/>
              </a:rPr>
              <a:t>+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互动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结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合在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起，  真正做到免费出行、绿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色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出行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共享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出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行、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利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惠于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民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，开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启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一种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新环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保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出行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生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活方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式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！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9119" y="2228088"/>
            <a:ext cx="1344930" cy="896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92936" y="2228088"/>
            <a:ext cx="2448306" cy="8968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10128" y="2228088"/>
            <a:ext cx="2565654" cy="896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62015" y="2228088"/>
            <a:ext cx="1344930" cy="8968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75832" y="2228088"/>
            <a:ext cx="1401317" cy="8968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46035" y="2228088"/>
            <a:ext cx="938022" cy="8968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26109" y="2316571"/>
            <a:ext cx="7000240" cy="540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350" b="1" i="1" spc="-150" dirty="0">
                <a:latin typeface="微软雅黑" panose="020B0503020204020204" charset="-122"/>
                <a:cs typeface="微软雅黑" panose="020B0503020204020204" charset="-122"/>
              </a:rPr>
              <a:t>腾势</a:t>
            </a:r>
            <a:r>
              <a:rPr sz="3350" b="1" i="1" spc="-95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3350" b="1" i="1" spc="-8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3350" b="1" i="1" spc="-215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3350" b="1" i="1" spc="-6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3350" b="1" i="1" spc="-65" dirty="0">
                <a:latin typeface="微软雅黑" panose="020B0503020204020204" charset="-122"/>
                <a:cs typeface="微软雅黑" panose="020B0503020204020204" charset="-122"/>
              </a:rPr>
              <a:t>·</a:t>
            </a:r>
            <a:r>
              <a:rPr sz="3350" b="1" i="1" spc="-4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3350" b="1" i="1" spc="-150" dirty="0">
                <a:solidFill>
                  <a:srgbClr val="00AF50"/>
                </a:solidFill>
                <a:latin typeface="微软雅黑" panose="020B0503020204020204" charset="-122"/>
                <a:cs typeface="微软雅黑" panose="020B0503020204020204" charset="-122"/>
              </a:rPr>
              <a:t>激昂绿势力</a:t>
            </a:r>
            <a:r>
              <a:rPr sz="3350" b="1" i="1" spc="-85" dirty="0">
                <a:solidFill>
                  <a:srgbClr val="00AF5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3350" b="1" i="1" spc="-150" dirty="0">
                <a:solidFill>
                  <a:srgbClr val="00AF50"/>
                </a:solidFill>
                <a:latin typeface="微软雅黑" panose="020B0503020204020204" charset="-122"/>
                <a:cs typeface="微软雅黑" panose="020B0503020204020204" charset="-122"/>
              </a:rPr>
              <a:t>全城</a:t>
            </a:r>
            <a:r>
              <a:rPr sz="3350" b="1" i="1" spc="-90" dirty="0">
                <a:solidFill>
                  <a:srgbClr val="00AF50"/>
                </a:solidFill>
                <a:latin typeface="微软雅黑" panose="020B0503020204020204" charset="-122"/>
                <a:cs typeface="微软雅黑" panose="020B0503020204020204" charset="-122"/>
              </a:rPr>
              <a:t>Free</a:t>
            </a:r>
            <a:r>
              <a:rPr sz="3350" b="1" i="1" spc="-150" dirty="0">
                <a:solidFill>
                  <a:srgbClr val="00AF50"/>
                </a:solidFill>
                <a:latin typeface="微软雅黑" panose="020B0503020204020204" charset="-122"/>
                <a:cs typeface="微软雅黑" panose="020B0503020204020204" charset="-122"/>
              </a:rPr>
              <a:t>行</a:t>
            </a:r>
            <a:endParaRPr sz="33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11</a:t>
            </a:fld>
            <a:endParaRPr spc="-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700"/>
          </a:p>
          <a:p>
            <a:pPr marL="52197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备选主题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654507" y="1720976"/>
            <a:ext cx="3707129" cy="208343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800" spc="-5" dirty="0">
                <a:latin typeface="Calibri" panose="020F0502020204030204"/>
                <a:cs typeface="Calibri" panose="020F0502020204030204"/>
              </a:rPr>
              <a:t>1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、腾势</a:t>
            </a:r>
            <a:r>
              <a:rPr sz="1800" spc="-5" dirty="0">
                <a:latin typeface="Calibri" panose="020F0502020204030204"/>
                <a:cs typeface="Calibri" panose="020F0502020204030204"/>
              </a:rPr>
              <a:t>EV </a:t>
            </a:r>
            <a:r>
              <a:rPr sz="1800" spc="-40" dirty="0">
                <a:latin typeface="Calibri" panose="020F0502020204030204"/>
                <a:cs typeface="Calibri" panose="020F0502020204030204"/>
              </a:rPr>
              <a:t>DAY</a:t>
            </a:r>
            <a:r>
              <a:rPr sz="1800" spc="-4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全城免费行！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spc="-5" dirty="0">
                <a:latin typeface="Calibri" panose="020F0502020204030204"/>
                <a:cs typeface="Calibri" panose="020F0502020204030204"/>
              </a:rPr>
              <a:t>2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、腾势</a:t>
            </a:r>
            <a:r>
              <a:rPr sz="1800" spc="-5" dirty="0">
                <a:latin typeface="Calibri" panose="020F0502020204030204"/>
                <a:cs typeface="Calibri" panose="020F0502020204030204"/>
              </a:rPr>
              <a:t>EV 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DAY</a:t>
            </a:r>
            <a:r>
              <a:rPr sz="1800" spc="-2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Free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行</a:t>
            </a:r>
            <a:r>
              <a:rPr sz="1800" spc="-13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放肆吸！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spc="-5" dirty="0">
                <a:latin typeface="Calibri" panose="020F0502020204030204"/>
                <a:cs typeface="Calibri" panose="020F0502020204030204"/>
              </a:rPr>
              <a:t>3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、腾势</a:t>
            </a:r>
            <a:r>
              <a:rPr sz="1800" spc="-5" dirty="0">
                <a:latin typeface="Calibri" panose="020F0502020204030204"/>
                <a:cs typeface="Calibri" panose="020F0502020204030204"/>
              </a:rPr>
              <a:t>EV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55" dirty="0">
                <a:latin typeface="Calibri" panose="020F0502020204030204"/>
                <a:cs typeface="Calibri" panose="020F0502020204030204"/>
              </a:rPr>
              <a:t>DAY</a:t>
            </a:r>
            <a:r>
              <a:rPr sz="18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·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绿色全城温暖一路！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spc="-5" dirty="0">
                <a:latin typeface="Calibri" panose="020F0502020204030204"/>
                <a:cs typeface="Calibri" panose="020F0502020204030204"/>
              </a:rPr>
              <a:t>4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、腾势</a:t>
            </a:r>
            <a:r>
              <a:rPr sz="1800" spc="-5" dirty="0">
                <a:latin typeface="Calibri" panose="020F0502020204030204"/>
                <a:cs typeface="Calibri" panose="020F0502020204030204"/>
              </a:rPr>
              <a:t>EV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55" dirty="0">
                <a:latin typeface="Calibri" panose="020F0502020204030204"/>
                <a:cs typeface="Calibri" panose="020F0502020204030204"/>
              </a:rPr>
              <a:t>DAY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·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Free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出行自由呼吸！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1800" spc="-5" dirty="0">
                <a:latin typeface="Calibri" panose="020F0502020204030204"/>
                <a:cs typeface="Calibri" panose="020F0502020204030204"/>
              </a:rPr>
              <a:t>5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、腾势</a:t>
            </a:r>
            <a:r>
              <a:rPr sz="1800" spc="-5" dirty="0">
                <a:latin typeface="Calibri" panose="020F0502020204030204"/>
                <a:cs typeface="Calibri" panose="020F0502020204030204"/>
              </a:rPr>
              <a:t>EV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55" dirty="0">
                <a:latin typeface="Calibri" panose="020F0502020204030204"/>
                <a:cs typeface="Calibri" panose="020F0502020204030204"/>
              </a:rPr>
              <a:t>DAY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·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Free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出行放心呼吸！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内容占位符 21">
            <a:extLst>
              <a:ext uri="{FF2B5EF4-FFF2-40B4-BE49-F238E27FC236}">
                <a16:creationId xmlns:a16="http://schemas.microsoft.com/office/drawing/2014/main" id="{0BB3B5A2-9A90-4AB3-ACE7-E89D5FB99D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/>
          <a:stretch/>
        </p:blipFill>
        <p:spPr>
          <a:xfrm>
            <a:off x="5562600" y="2762693"/>
            <a:ext cx="2216130" cy="9417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" y="19050"/>
            <a:ext cx="9096375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3113104" y="6108"/>
            <a:ext cx="6028055" cy="0"/>
          </a:xfrm>
          <a:custGeom>
            <a:avLst/>
            <a:gdLst/>
            <a:ahLst/>
            <a:cxnLst/>
            <a:rect l="l" t="t" r="r" b="b"/>
            <a:pathLst>
              <a:path w="6028055">
                <a:moveTo>
                  <a:pt x="0" y="0"/>
                </a:moveTo>
                <a:lnTo>
                  <a:pt x="6027824" y="0"/>
                </a:lnTo>
              </a:path>
            </a:pathLst>
          </a:custGeom>
          <a:ln w="122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28575"/>
            <a:ext cx="9124950" cy="50863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5" y="9525"/>
            <a:ext cx="9153525" cy="51244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700"/>
          </a:p>
          <a:p>
            <a:pPr marL="52197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活动符号</a:t>
            </a: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（ICON）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8641" y="1514601"/>
            <a:ext cx="9169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绿势力联盟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8404" y="1505203"/>
            <a:ext cx="22644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腾势</a:t>
            </a:r>
            <a:r>
              <a:rPr sz="1400" spc="-13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EV</a:t>
            </a:r>
            <a:r>
              <a:rPr sz="1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spc="-45" dirty="0">
                <a:latin typeface="Calibri" panose="020F0502020204030204"/>
                <a:cs typeface="Calibri" panose="020F0502020204030204"/>
              </a:rPr>
              <a:t>DAY</a:t>
            </a:r>
            <a:r>
              <a:rPr sz="1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·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开启新出行时代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15411" y="1411224"/>
            <a:ext cx="396240" cy="428625"/>
          </a:xfrm>
          <a:custGeom>
            <a:avLst/>
            <a:gdLst/>
            <a:ahLst/>
            <a:cxnLst/>
            <a:rect l="l" t="t" r="r" b="b"/>
            <a:pathLst>
              <a:path w="396239" h="428625">
                <a:moveTo>
                  <a:pt x="198119" y="0"/>
                </a:moveTo>
                <a:lnTo>
                  <a:pt x="198119" y="107061"/>
                </a:lnTo>
                <a:lnTo>
                  <a:pt x="0" y="107061"/>
                </a:lnTo>
                <a:lnTo>
                  <a:pt x="0" y="321183"/>
                </a:lnTo>
                <a:lnTo>
                  <a:pt x="198119" y="321183"/>
                </a:lnTo>
                <a:lnTo>
                  <a:pt x="198119" y="428243"/>
                </a:lnTo>
                <a:lnTo>
                  <a:pt x="396239" y="214122"/>
                </a:lnTo>
                <a:lnTo>
                  <a:pt x="19811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8080" y="2256637"/>
            <a:ext cx="4985385" cy="2136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66850" indent="371475" algn="just">
              <a:lnSpc>
                <a:spcPct val="15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因为“腾</a:t>
            </a:r>
            <a:r>
              <a:rPr sz="1100" spc="-5" dirty="0"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100" spc="-3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100" spc="-2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”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这个活动，我们将所有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参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与 这个活动的腾势司机和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主组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织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统称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为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绿势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力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联盟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每一 位司机和车主都可以称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作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绿势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力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联盟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中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一员。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1425575" indent="289560" algn="just">
              <a:lnSpc>
                <a:spcPts val="1980"/>
              </a:lnSpc>
              <a:spcBef>
                <a:spcPts val="175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绿势力联盟的核心宗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是将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腾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的绿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色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环保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理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念传 递给每一个人，让更多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用户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切身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实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际的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感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受新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源汽 车对环保的意义以及腾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势EV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的优质乘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坐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体验。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imes New Roman" panose="02020603050405020304"/>
              <a:cs typeface="Times New Roman" panose="02020603050405020304"/>
            </a:endParaRPr>
          </a:p>
          <a:p>
            <a:pPr marR="5080" algn="r">
              <a:lnSpc>
                <a:spcPct val="100000"/>
              </a:lnSpc>
            </a:pPr>
            <a:r>
              <a:rPr sz="12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图片仅为示例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96611" y="1312163"/>
            <a:ext cx="3276599" cy="2747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72917" y="2258567"/>
            <a:ext cx="3023870" cy="0"/>
          </a:xfrm>
          <a:custGeom>
            <a:avLst/>
            <a:gdLst/>
            <a:ahLst/>
            <a:cxnLst/>
            <a:rect l="l" t="t" r="r" b="b"/>
            <a:pathLst>
              <a:path w="3023870">
                <a:moveTo>
                  <a:pt x="0" y="0"/>
                </a:moveTo>
                <a:lnTo>
                  <a:pt x="3023616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59964" y="2258567"/>
            <a:ext cx="3049905" cy="0"/>
          </a:xfrm>
          <a:custGeom>
            <a:avLst/>
            <a:gdLst/>
            <a:ahLst/>
            <a:cxnLst/>
            <a:rect l="l" t="t" r="r" b="b"/>
            <a:pathLst>
              <a:path w="3049904">
                <a:moveTo>
                  <a:pt x="0" y="0"/>
                </a:moveTo>
                <a:lnTo>
                  <a:pt x="3049524" y="0"/>
                </a:lnTo>
              </a:path>
            </a:pathLst>
          </a:custGeom>
          <a:ln w="4572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2917" y="2994660"/>
            <a:ext cx="3023870" cy="0"/>
          </a:xfrm>
          <a:custGeom>
            <a:avLst/>
            <a:gdLst/>
            <a:ahLst/>
            <a:cxnLst/>
            <a:rect l="l" t="t" r="r" b="b"/>
            <a:pathLst>
              <a:path w="3023870">
                <a:moveTo>
                  <a:pt x="0" y="0"/>
                </a:moveTo>
                <a:lnTo>
                  <a:pt x="3023616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59964" y="2994660"/>
            <a:ext cx="3049905" cy="0"/>
          </a:xfrm>
          <a:custGeom>
            <a:avLst/>
            <a:gdLst/>
            <a:ahLst/>
            <a:cxnLst/>
            <a:rect l="l" t="t" r="r" b="b"/>
            <a:pathLst>
              <a:path w="3049904">
                <a:moveTo>
                  <a:pt x="0" y="0"/>
                </a:moveTo>
                <a:lnTo>
                  <a:pt x="3049524" y="0"/>
                </a:lnTo>
              </a:path>
            </a:pathLst>
          </a:custGeom>
          <a:ln w="4572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528186" y="2383917"/>
            <a:ext cx="15589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02</a:t>
            </a:r>
            <a:r>
              <a:rPr sz="3200" b="1" spc="-12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baseline="2000" dirty="0">
                <a:latin typeface="微软雅黑" panose="020B0503020204020204" charset="-122"/>
                <a:cs typeface="微软雅黑" panose="020B0503020204020204" charset="-122"/>
              </a:rPr>
              <a:t>传播规划</a:t>
            </a:r>
            <a:endParaRPr sz="2700" baseline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4121911" y="2335895"/>
            <a:ext cx="873125" cy="266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b="1" i="1" spc="-30" dirty="0">
                <a:latin typeface="微软雅黑" panose="020B0503020204020204" charset="-122"/>
                <a:cs typeface="微软雅黑" panose="020B0503020204020204" charset="-122"/>
              </a:rPr>
              <a:t>Part</a:t>
            </a:r>
            <a:r>
              <a:rPr sz="1550" b="1" i="1" spc="-8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550" b="1" i="1" spc="-70" dirty="0">
                <a:latin typeface="微软雅黑" panose="020B0503020204020204" charset="-122"/>
                <a:cs typeface="微软雅黑" panose="020B0503020204020204" charset="-122"/>
              </a:rPr>
              <a:t>Two</a:t>
            </a:r>
            <a:endParaRPr sz="15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00"/>
          </a:p>
          <a:p>
            <a:pPr marL="17716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Table of</a:t>
            </a:r>
            <a:r>
              <a:rPr sz="1700" b="1" spc="-2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Content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700"/>
          </a:p>
          <a:p>
            <a:pPr marL="52197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传播 </a:t>
            </a:r>
            <a:r>
              <a:rPr sz="1600" b="1" spc="-1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RoadMap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81100" y="1645157"/>
            <a:ext cx="7680959" cy="0"/>
          </a:xfrm>
          <a:custGeom>
            <a:avLst/>
            <a:gdLst/>
            <a:ahLst/>
            <a:cxnLst/>
            <a:rect l="l" t="t" r="r" b="b"/>
            <a:pathLst>
              <a:path w="7680959">
                <a:moveTo>
                  <a:pt x="0" y="0"/>
                </a:moveTo>
                <a:lnTo>
                  <a:pt x="7680959" y="0"/>
                </a:lnTo>
              </a:path>
            </a:pathLst>
          </a:custGeom>
          <a:ln w="35051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6588" y="1514855"/>
            <a:ext cx="260985" cy="123825"/>
          </a:xfrm>
          <a:custGeom>
            <a:avLst/>
            <a:gdLst/>
            <a:ahLst/>
            <a:cxnLst/>
            <a:rect l="l" t="t" r="r" b="b"/>
            <a:pathLst>
              <a:path w="260985" h="123825">
                <a:moveTo>
                  <a:pt x="130301" y="0"/>
                </a:moveTo>
                <a:lnTo>
                  <a:pt x="0" y="123444"/>
                </a:lnTo>
                <a:lnTo>
                  <a:pt x="260604" y="123444"/>
                </a:lnTo>
                <a:lnTo>
                  <a:pt x="13030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6588" y="1514855"/>
            <a:ext cx="260985" cy="123825"/>
          </a:xfrm>
          <a:custGeom>
            <a:avLst/>
            <a:gdLst/>
            <a:ahLst/>
            <a:cxnLst/>
            <a:rect l="l" t="t" r="r" b="b"/>
            <a:pathLst>
              <a:path w="260985" h="123825">
                <a:moveTo>
                  <a:pt x="0" y="123444"/>
                </a:moveTo>
                <a:lnTo>
                  <a:pt x="130301" y="0"/>
                </a:lnTo>
                <a:lnTo>
                  <a:pt x="260604" y="123444"/>
                </a:lnTo>
                <a:lnTo>
                  <a:pt x="0" y="123444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90788" y="1501139"/>
            <a:ext cx="260985" cy="125095"/>
          </a:xfrm>
          <a:custGeom>
            <a:avLst/>
            <a:gdLst/>
            <a:ahLst/>
            <a:cxnLst/>
            <a:rect l="l" t="t" r="r" b="b"/>
            <a:pathLst>
              <a:path w="260984" h="125094">
                <a:moveTo>
                  <a:pt x="130301" y="0"/>
                </a:moveTo>
                <a:lnTo>
                  <a:pt x="0" y="124968"/>
                </a:lnTo>
                <a:lnTo>
                  <a:pt x="260603" y="124968"/>
                </a:lnTo>
                <a:lnTo>
                  <a:pt x="13030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90788" y="1501139"/>
            <a:ext cx="260985" cy="125095"/>
          </a:xfrm>
          <a:custGeom>
            <a:avLst/>
            <a:gdLst/>
            <a:ahLst/>
            <a:cxnLst/>
            <a:rect l="l" t="t" r="r" b="b"/>
            <a:pathLst>
              <a:path w="260984" h="125094">
                <a:moveTo>
                  <a:pt x="0" y="124968"/>
                </a:moveTo>
                <a:lnTo>
                  <a:pt x="130301" y="0"/>
                </a:lnTo>
                <a:lnTo>
                  <a:pt x="260603" y="124968"/>
                </a:lnTo>
                <a:lnTo>
                  <a:pt x="0" y="124968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50975" y="1752727"/>
            <a:ext cx="6521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1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23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日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52444" y="1517903"/>
            <a:ext cx="260985" cy="121920"/>
          </a:xfrm>
          <a:custGeom>
            <a:avLst/>
            <a:gdLst/>
            <a:ahLst/>
            <a:cxnLst/>
            <a:rect l="l" t="t" r="r" b="b"/>
            <a:pathLst>
              <a:path w="260985" h="121919">
                <a:moveTo>
                  <a:pt x="130301" y="0"/>
                </a:moveTo>
                <a:lnTo>
                  <a:pt x="0" y="121920"/>
                </a:lnTo>
                <a:lnTo>
                  <a:pt x="260603" y="121920"/>
                </a:lnTo>
                <a:lnTo>
                  <a:pt x="13030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52444" y="1517903"/>
            <a:ext cx="260985" cy="121920"/>
          </a:xfrm>
          <a:custGeom>
            <a:avLst/>
            <a:gdLst/>
            <a:ahLst/>
            <a:cxnLst/>
            <a:rect l="l" t="t" r="r" b="b"/>
            <a:pathLst>
              <a:path w="260985" h="121919">
                <a:moveTo>
                  <a:pt x="0" y="121920"/>
                </a:moveTo>
                <a:lnTo>
                  <a:pt x="130301" y="0"/>
                </a:lnTo>
                <a:lnTo>
                  <a:pt x="260603" y="121920"/>
                </a:lnTo>
                <a:lnTo>
                  <a:pt x="0" y="12192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303270" y="1752727"/>
            <a:ext cx="6521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2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28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日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86855" y="1513332"/>
            <a:ext cx="260985" cy="125095"/>
          </a:xfrm>
          <a:custGeom>
            <a:avLst/>
            <a:gdLst/>
            <a:ahLst/>
            <a:cxnLst/>
            <a:rect l="l" t="t" r="r" b="b"/>
            <a:pathLst>
              <a:path w="260985" h="125094">
                <a:moveTo>
                  <a:pt x="130302" y="0"/>
                </a:moveTo>
                <a:lnTo>
                  <a:pt x="0" y="124967"/>
                </a:lnTo>
                <a:lnTo>
                  <a:pt x="260604" y="124967"/>
                </a:lnTo>
                <a:lnTo>
                  <a:pt x="13030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86855" y="1513332"/>
            <a:ext cx="260985" cy="125095"/>
          </a:xfrm>
          <a:custGeom>
            <a:avLst/>
            <a:gdLst/>
            <a:ahLst/>
            <a:cxnLst/>
            <a:rect l="l" t="t" r="r" b="b"/>
            <a:pathLst>
              <a:path w="260985" h="125094">
                <a:moveTo>
                  <a:pt x="0" y="124967"/>
                </a:moveTo>
                <a:lnTo>
                  <a:pt x="130302" y="0"/>
                </a:lnTo>
                <a:lnTo>
                  <a:pt x="260604" y="124967"/>
                </a:lnTo>
                <a:lnTo>
                  <a:pt x="0" y="124967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975984" y="1739646"/>
            <a:ext cx="5619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00AF50"/>
                </a:solidFill>
                <a:latin typeface="Calibri" panose="020F0502020204030204"/>
                <a:cs typeface="Calibri" panose="020F0502020204030204"/>
              </a:rPr>
              <a:t>3</a:t>
            </a:r>
            <a:r>
              <a:rPr sz="1400" b="1" dirty="0">
                <a:solidFill>
                  <a:srgbClr val="00AF50"/>
                </a:solidFill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1400" b="1" spc="-5" dirty="0">
                <a:solidFill>
                  <a:srgbClr val="00AF50"/>
                </a:solidFill>
                <a:latin typeface="Calibri" panose="020F0502020204030204"/>
                <a:cs typeface="Calibri" panose="020F0502020204030204"/>
              </a:rPr>
              <a:t>9</a:t>
            </a:r>
            <a:r>
              <a:rPr sz="1400" b="1" dirty="0">
                <a:solidFill>
                  <a:srgbClr val="00AF50"/>
                </a:solidFill>
                <a:latin typeface="微软雅黑" panose="020B0503020204020204" charset="-122"/>
                <a:cs typeface="微软雅黑" panose="020B0503020204020204" charset="-122"/>
              </a:rPr>
              <a:t>日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799844" y="1132332"/>
            <a:ext cx="1836420" cy="234950"/>
          </a:xfrm>
          <a:custGeom>
            <a:avLst/>
            <a:gdLst/>
            <a:ahLst/>
            <a:cxnLst/>
            <a:rect l="l" t="t" r="r" b="b"/>
            <a:pathLst>
              <a:path w="1836420" h="234950">
                <a:moveTo>
                  <a:pt x="0" y="234696"/>
                </a:moveTo>
                <a:lnTo>
                  <a:pt x="1836420" y="234696"/>
                </a:lnTo>
                <a:lnTo>
                  <a:pt x="1836420" y="0"/>
                </a:lnTo>
                <a:lnTo>
                  <a:pt x="0" y="0"/>
                </a:lnTo>
                <a:lnTo>
                  <a:pt x="0" y="234696"/>
                </a:lnTo>
                <a:close/>
              </a:path>
            </a:pathLst>
          </a:custGeom>
          <a:solidFill>
            <a:srgbClr val="EC48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07891" y="1132332"/>
            <a:ext cx="1979930" cy="234950"/>
          </a:xfrm>
          <a:custGeom>
            <a:avLst/>
            <a:gdLst/>
            <a:ahLst/>
            <a:cxnLst/>
            <a:rect l="l" t="t" r="r" b="b"/>
            <a:pathLst>
              <a:path w="1979929" h="234950">
                <a:moveTo>
                  <a:pt x="0" y="234696"/>
                </a:moveTo>
                <a:lnTo>
                  <a:pt x="1979676" y="234696"/>
                </a:lnTo>
                <a:lnTo>
                  <a:pt x="1979676" y="0"/>
                </a:lnTo>
                <a:lnTo>
                  <a:pt x="0" y="0"/>
                </a:lnTo>
                <a:lnTo>
                  <a:pt x="0" y="234696"/>
                </a:lnTo>
                <a:close/>
              </a:path>
            </a:pathLst>
          </a:custGeom>
          <a:solidFill>
            <a:srgbClr val="EC48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476245" y="1128725"/>
            <a:ext cx="24866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16125" algn="l"/>
              </a:tabLst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准备期	</a:t>
            </a:r>
            <a:r>
              <a:rPr sz="12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预热期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753100" y="1132332"/>
            <a:ext cx="902335" cy="234950"/>
          </a:xfrm>
          <a:custGeom>
            <a:avLst/>
            <a:gdLst/>
            <a:ahLst/>
            <a:cxnLst/>
            <a:rect l="l" t="t" r="r" b="b"/>
            <a:pathLst>
              <a:path w="902334" h="234950">
                <a:moveTo>
                  <a:pt x="0" y="234696"/>
                </a:moveTo>
                <a:lnTo>
                  <a:pt x="902207" y="234696"/>
                </a:lnTo>
                <a:lnTo>
                  <a:pt x="902207" y="0"/>
                </a:lnTo>
                <a:lnTo>
                  <a:pt x="0" y="0"/>
                </a:lnTo>
                <a:lnTo>
                  <a:pt x="0" y="234696"/>
                </a:lnTo>
                <a:close/>
              </a:path>
            </a:pathLst>
          </a:custGeom>
          <a:solidFill>
            <a:srgbClr val="EC48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909817" y="1128725"/>
            <a:ext cx="6350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活动当天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68083" y="1132332"/>
            <a:ext cx="1908175" cy="234950"/>
          </a:xfrm>
          <a:prstGeom prst="rect">
            <a:avLst/>
          </a:prstGeom>
          <a:solidFill>
            <a:srgbClr val="EC483E"/>
          </a:solidFill>
        </p:spPr>
        <p:txBody>
          <a:bodyPr vert="horz" wrap="square" lIns="0" tIns="8890" rIns="0" bIns="0" rtlCol="0">
            <a:spAutoFit/>
          </a:bodyPr>
          <a:lstStyle/>
          <a:p>
            <a:pPr marL="46990" algn="ctr">
              <a:lnSpc>
                <a:spcPct val="100000"/>
              </a:lnSpc>
              <a:spcBef>
                <a:spcPts val="70"/>
              </a:spcBef>
            </a:pPr>
            <a:r>
              <a:rPr sz="12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后续期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8931" y="2068067"/>
            <a:ext cx="899160" cy="4851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5715" rIns="0" bIns="0" rtlCol="0">
            <a:spAutoFit/>
          </a:bodyPr>
          <a:lstStyle/>
          <a:p>
            <a:pPr marL="334645" marR="311150" indent="16510" algn="ctr">
              <a:lnSpc>
                <a:spcPct val="150000"/>
              </a:lnSpc>
              <a:spcBef>
                <a:spcPts val="45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广告 宣传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08340" y="1739011"/>
            <a:ext cx="6521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3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15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日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86355" y="2068067"/>
            <a:ext cx="3493135" cy="230504"/>
          </a:xfrm>
          <a:custGeom>
            <a:avLst/>
            <a:gdLst/>
            <a:ahLst/>
            <a:cxnLst/>
            <a:rect l="l" t="t" r="r" b="b"/>
            <a:pathLst>
              <a:path w="3493135" h="230505">
                <a:moveTo>
                  <a:pt x="0" y="230124"/>
                </a:moveTo>
                <a:lnTo>
                  <a:pt x="3493008" y="230124"/>
                </a:lnTo>
                <a:lnTo>
                  <a:pt x="3493008" y="0"/>
                </a:lnTo>
                <a:lnTo>
                  <a:pt x="0" y="0"/>
                </a:lnTo>
                <a:lnTo>
                  <a:pt x="0" y="23012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134105" y="2095245"/>
            <a:ext cx="13989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朋友圈广告（</a:t>
            </a:r>
            <a:r>
              <a:rPr sz="900" spc="-5" dirty="0">
                <a:latin typeface="Calibri" panose="020F0502020204030204"/>
                <a:cs typeface="Calibri" panose="020F0502020204030204"/>
              </a:rPr>
              <a:t>3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900" spc="-5" dirty="0">
                <a:latin typeface="Calibri" panose="020F0502020204030204"/>
                <a:cs typeface="Calibri" panose="020F0502020204030204"/>
              </a:rPr>
              <a:t>6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日上线）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92451" y="3183635"/>
            <a:ext cx="3487420" cy="23177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40640" rIns="0" bIns="0" rtlCol="0">
            <a:spAutoFit/>
          </a:bodyPr>
          <a:lstStyle/>
          <a:p>
            <a:pPr marL="159385">
              <a:lnSpc>
                <a:spcPct val="100000"/>
              </a:lnSpc>
              <a:spcBef>
                <a:spcPts val="32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车主招募</a:t>
            </a:r>
            <a:r>
              <a:rPr sz="900" dirty="0">
                <a:latin typeface="Calibri" panose="020F0502020204030204"/>
                <a:cs typeface="Calibri" panose="020F0502020204030204"/>
              </a:rPr>
              <a:t>H5</a:t>
            </a:r>
            <a:r>
              <a:rPr sz="9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900" spc="-5" dirty="0">
                <a:latin typeface="Calibri" panose="020F0502020204030204"/>
                <a:cs typeface="Calibri" panose="020F0502020204030204"/>
              </a:rPr>
              <a:t>3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900" spc="-5" dirty="0">
                <a:latin typeface="Calibri" panose="020F0502020204030204"/>
                <a:cs typeface="Calibri" panose="020F0502020204030204"/>
              </a:rPr>
              <a:t>2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900" spc="-5" dirty="0">
                <a:latin typeface="Calibri" panose="020F0502020204030204"/>
                <a:cs typeface="Calibri" panose="020F0502020204030204"/>
              </a:rPr>
              <a:t>22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日上线）</a:t>
            </a:r>
            <a:r>
              <a:rPr sz="900" spc="-10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、预热</a:t>
            </a:r>
            <a:r>
              <a:rPr sz="900" spc="-5" dirty="0">
                <a:latin typeface="Calibri" panose="020F0502020204030204"/>
                <a:cs typeface="Calibri" panose="020F0502020204030204"/>
              </a:rPr>
              <a:t>H5</a:t>
            </a: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900" spc="-5" dirty="0">
                <a:latin typeface="Calibri" panose="020F0502020204030204"/>
                <a:cs typeface="Calibri" panose="020F0502020204030204"/>
              </a:rPr>
              <a:t>3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900" spc="-5" dirty="0">
                <a:latin typeface="Calibri" panose="020F0502020204030204"/>
                <a:cs typeface="Calibri" panose="020F0502020204030204"/>
              </a:rPr>
              <a:t>2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900" spc="-5" dirty="0">
                <a:latin typeface="Calibri" panose="020F0502020204030204"/>
                <a:cs typeface="Calibri" panose="020F0502020204030204"/>
              </a:rPr>
              <a:t>22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日上线）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86355" y="2391155"/>
            <a:ext cx="3493135" cy="23177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41275" rIns="0" bIns="0" rtlCol="0">
            <a:spAutoFit/>
          </a:bodyPr>
          <a:lstStyle/>
          <a:p>
            <a:pPr marL="502285">
              <a:lnSpc>
                <a:spcPct val="100000"/>
              </a:lnSpc>
              <a:spcBef>
                <a:spcPts val="325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易车网、汽车之家、爱卡汽车广告</a:t>
            </a: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900" spc="-5" dirty="0">
                <a:latin typeface="Calibri" panose="020F0502020204030204"/>
                <a:cs typeface="Calibri" panose="020F0502020204030204"/>
              </a:rPr>
              <a:t>3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900" spc="-5" dirty="0">
                <a:latin typeface="Calibri" panose="020F0502020204030204"/>
                <a:cs typeface="Calibri" panose="020F0502020204030204"/>
              </a:rPr>
              <a:t>6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日上线）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652515" y="3217164"/>
            <a:ext cx="1440180" cy="231775"/>
          </a:xfrm>
          <a:custGeom>
            <a:avLst/>
            <a:gdLst/>
            <a:ahLst/>
            <a:cxnLst/>
            <a:rect l="l" t="t" r="r" b="b"/>
            <a:pathLst>
              <a:path w="1440179" h="231775">
                <a:moveTo>
                  <a:pt x="0" y="231648"/>
                </a:moveTo>
                <a:lnTo>
                  <a:pt x="1440180" y="231648"/>
                </a:lnTo>
                <a:lnTo>
                  <a:pt x="1440180" y="0"/>
                </a:lnTo>
                <a:lnTo>
                  <a:pt x="0" y="0"/>
                </a:lnTo>
                <a:lnTo>
                  <a:pt x="0" y="23164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029705" y="3245357"/>
            <a:ext cx="7112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社交海报分享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833871" y="2189988"/>
            <a:ext cx="1079500" cy="368935"/>
          </a:xfrm>
          <a:custGeom>
            <a:avLst/>
            <a:gdLst/>
            <a:ahLst/>
            <a:cxnLst/>
            <a:rect l="l" t="t" r="r" b="b"/>
            <a:pathLst>
              <a:path w="1079500" h="368935">
                <a:moveTo>
                  <a:pt x="0" y="368807"/>
                </a:moveTo>
                <a:lnTo>
                  <a:pt x="1078992" y="368807"/>
                </a:lnTo>
                <a:lnTo>
                  <a:pt x="1078992" y="0"/>
                </a:lnTo>
                <a:lnTo>
                  <a:pt x="0" y="0"/>
                </a:lnTo>
                <a:lnTo>
                  <a:pt x="0" y="3688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018403" y="2217547"/>
            <a:ext cx="711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 algn="ctr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网红直播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（事件营销）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652515" y="2607564"/>
            <a:ext cx="1440180" cy="231775"/>
          </a:xfrm>
          <a:custGeom>
            <a:avLst/>
            <a:gdLst/>
            <a:ahLst/>
            <a:cxnLst/>
            <a:rect l="l" t="t" r="r" b="b"/>
            <a:pathLst>
              <a:path w="1440179" h="231775">
                <a:moveTo>
                  <a:pt x="0" y="231648"/>
                </a:moveTo>
                <a:lnTo>
                  <a:pt x="1440180" y="231648"/>
                </a:lnTo>
                <a:lnTo>
                  <a:pt x="1440180" y="0"/>
                </a:lnTo>
                <a:lnTo>
                  <a:pt x="0" y="0"/>
                </a:lnTo>
                <a:lnTo>
                  <a:pt x="0" y="23164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938265" y="2635757"/>
            <a:ext cx="8959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邀请区域</a:t>
            </a:r>
            <a:r>
              <a:rPr sz="900" dirty="0">
                <a:latin typeface="Calibri" panose="020F0502020204030204"/>
                <a:cs typeface="Calibri" panose="020F0502020204030204"/>
              </a:rPr>
              <a:t>KO</a:t>
            </a:r>
            <a:r>
              <a:rPr sz="900" spc="0" dirty="0">
                <a:latin typeface="Calibri" panose="020F0502020204030204"/>
                <a:cs typeface="Calibri" panose="020F0502020204030204"/>
              </a:rPr>
              <a:t>L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试驾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2092451" y="3543300"/>
          <a:ext cx="6552563" cy="936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99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4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76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13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9235">
                <a:tc gridSpan="3">
                  <a:txBody>
                    <a:bodyPr/>
                    <a:lstStyle/>
                    <a:p>
                      <a:pPr marL="63436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首汽约车</a:t>
                      </a:r>
                      <a:r>
                        <a:rPr sz="900" dirty="0">
                          <a:latin typeface="Calibri" panose="020F0502020204030204"/>
                          <a:cs typeface="Calibri" panose="020F0502020204030204"/>
                        </a:rPr>
                        <a:t>/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神马约车平台合作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（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3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5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日上线）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R w="76200">
                      <a:solidFill>
                        <a:srgbClr val="FFFFFF"/>
                      </a:solidFill>
                      <a:prstDash val="solid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16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用户分享引导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1275" marB="0">
                    <a:lnL w="76200">
                      <a:solidFill>
                        <a:srgbClr val="FFFFFF"/>
                      </a:solidFill>
                      <a:prstDash val="solid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微博话题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#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腾势邀您免费坐专车</a:t>
                      </a:r>
                      <a:r>
                        <a:rPr sz="900" dirty="0">
                          <a:latin typeface="Calibri" panose="020F0502020204030204"/>
                          <a:cs typeface="Calibri" panose="020F0502020204030204"/>
                        </a:rPr>
                        <a:t>#</a:t>
                      </a:r>
                      <a:endParaRPr sz="9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（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3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5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日话题上线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/3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9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日推送热门话题榜前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10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名）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493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33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31190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预热新闻稿件和活动新闻稿件（门户</a:t>
                      </a:r>
                      <a:r>
                        <a:rPr sz="900" dirty="0">
                          <a:latin typeface="Calibri" panose="020F0502020204030204"/>
                          <a:cs typeface="Calibri" panose="020F0502020204030204"/>
                        </a:rPr>
                        <a:t>/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汽车网站</a:t>
                      </a:r>
                      <a:r>
                        <a:rPr sz="900" dirty="0">
                          <a:latin typeface="Calibri" panose="020F0502020204030204"/>
                          <a:cs typeface="Calibri" panose="020F0502020204030204"/>
                        </a:rPr>
                        <a:t>/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客户端）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747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7164323" y="2535935"/>
            <a:ext cx="1468120" cy="230504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40005" rIns="0" bIns="0" rtlCol="0">
            <a:spAutoFit/>
          </a:bodyPr>
          <a:lstStyle/>
          <a:p>
            <a:pPr marL="311785">
              <a:lnSpc>
                <a:spcPct val="100000"/>
              </a:lnSpc>
              <a:spcBef>
                <a:spcPts val="315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区域</a:t>
            </a:r>
            <a:r>
              <a:rPr sz="900" dirty="0">
                <a:latin typeface="Calibri" panose="020F0502020204030204"/>
                <a:cs typeface="Calibri" panose="020F0502020204030204"/>
              </a:rPr>
              <a:t>KOL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测评稿件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173468" y="2852927"/>
            <a:ext cx="1468120" cy="23177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40640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32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媒体试驾测评稿件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173468" y="3183635"/>
            <a:ext cx="1458595" cy="23177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40640" rIns="0" bIns="0" rtlCol="0">
            <a:spAutoFit/>
          </a:bodyPr>
          <a:lstStyle/>
          <a:p>
            <a:pPr marL="108585">
              <a:lnSpc>
                <a:spcPct val="100000"/>
              </a:lnSpc>
              <a:spcBef>
                <a:spcPts val="32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视频网站二轮传播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652515" y="2961132"/>
            <a:ext cx="1440180" cy="230504"/>
          </a:xfrm>
          <a:custGeom>
            <a:avLst/>
            <a:gdLst/>
            <a:ahLst/>
            <a:cxnLst/>
            <a:rect l="l" t="t" r="r" b="b"/>
            <a:pathLst>
              <a:path w="1440179" h="230505">
                <a:moveTo>
                  <a:pt x="0" y="230124"/>
                </a:moveTo>
                <a:lnTo>
                  <a:pt x="1440180" y="230124"/>
                </a:lnTo>
                <a:lnTo>
                  <a:pt x="1440180" y="0"/>
                </a:lnTo>
                <a:lnTo>
                  <a:pt x="0" y="0"/>
                </a:lnTo>
                <a:lnTo>
                  <a:pt x="0" y="23012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5915405" y="2988945"/>
            <a:ext cx="9398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邀请汽车媒体试驾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849367" y="1517903"/>
            <a:ext cx="260985" cy="121920"/>
          </a:xfrm>
          <a:custGeom>
            <a:avLst/>
            <a:gdLst/>
            <a:ahLst/>
            <a:cxnLst/>
            <a:rect l="l" t="t" r="r" b="b"/>
            <a:pathLst>
              <a:path w="260985" h="121919">
                <a:moveTo>
                  <a:pt x="130302" y="0"/>
                </a:moveTo>
                <a:lnTo>
                  <a:pt x="0" y="121920"/>
                </a:lnTo>
                <a:lnTo>
                  <a:pt x="260604" y="121920"/>
                </a:lnTo>
                <a:lnTo>
                  <a:pt x="13030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849367" y="1517903"/>
            <a:ext cx="260985" cy="121920"/>
          </a:xfrm>
          <a:custGeom>
            <a:avLst/>
            <a:gdLst/>
            <a:ahLst/>
            <a:cxnLst/>
            <a:rect l="l" t="t" r="r" b="b"/>
            <a:pathLst>
              <a:path w="260985" h="121919">
                <a:moveTo>
                  <a:pt x="0" y="121920"/>
                </a:moveTo>
                <a:lnTo>
                  <a:pt x="130302" y="0"/>
                </a:lnTo>
                <a:lnTo>
                  <a:pt x="260604" y="121920"/>
                </a:lnTo>
                <a:lnTo>
                  <a:pt x="0" y="121920"/>
                </a:lnTo>
                <a:close/>
              </a:path>
            </a:pathLst>
          </a:custGeom>
          <a:ln w="914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599178" y="1752727"/>
            <a:ext cx="5626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3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6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日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247388" y="2686811"/>
            <a:ext cx="1332230" cy="368935"/>
          </a:xfrm>
          <a:custGeom>
            <a:avLst/>
            <a:gdLst/>
            <a:ahLst/>
            <a:cxnLst/>
            <a:rect l="l" t="t" r="r" b="b"/>
            <a:pathLst>
              <a:path w="1332229" h="368935">
                <a:moveTo>
                  <a:pt x="0" y="368807"/>
                </a:moveTo>
                <a:lnTo>
                  <a:pt x="1331976" y="368807"/>
                </a:lnTo>
                <a:lnTo>
                  <a:pt x="1331976" y="0"/>
                </a:lnTo>
                <a:lnTo>
                  <a:pt x="0" y="0"/>
                </a:lnTo>
                <a:lnTo>
                  <a:pt x="0" y="36880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396866" y="2713989"/>
            <a:ext cx="10363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 algn="ctr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微信</a:t>
            </a:r>
            <a:r>
              <a:rPr sz="900" dirty="0">
                <a:latin typeface="Calibri" panose="020F0502020204030204"/>
                <a:cs typeface="Calibri" panose="020F0502020204030204"/>
              </a:rPr>
              <a:t>KOL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约稿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900" spc="-5" dirty="0">
                <a:latin typeface="Calibri" panose="020F0502020204030204"/>
                <a:cs typeface="Calibri" panose="020F0502020204030204"/>
              </a:rPr>
              <a:t>2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900" spc="-5" dirty="0">
                <a:latin typeface="Calibri" panose="020F0502020204030204"/>
                <a:cs typeface="Calibri" panose="020F0502020204030204"/>
              </a:rPr>
              <a:t>22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日</a:t>
            </a:r>
            <a:r>
              <a:rPr sz="900" dirty="0">
                <a:latin typeface="Calibri" panose="020F0502020204030204"/>
                <a:cs typeface="Calibri" panose="020F0502020204030204"/>
              </a:rPr>
              <a:t>-</a:t>
            </a:r>
            <a:r>
              <a:rPr sz="900" spc="-5" dirty="0">
                <a:latin typeface="Calibri" panose="020F0502020204030204"/>
                <a:cs typeface="Calibri" panose="020F0502020204030204"/>
              </a:rPr>
              <a:t>3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900" spc="-5" dirty="0">
                <a:latin typeface="Calibri" panose="020F0502020204030204"/>
                <a:cs typeface="Calibri" panose="020F0502020204030204"/>
              </a:rPr>
              <a:t>6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日）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  <p:sp>
        <p:nvSpPr>
          <p:cNvPr id="45" name="object 45"/>
          <p:cNvSpPr txBox="1"/>
          <p:nvPr/>
        </p:nvSpPr>
        <p:spPr>
          <a:xfrm>
            <a:off x="598931" y="2715767"/>
            <a:ext cx="899160" cy="346075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30480" rIns="0" bIns="0" rtlCol="0">
            <a:spAutoFit/>
          </a:bodyPr>
          <a:lstStyle/>
          <a:p>
            <a:pPr marL="198755">
              <a:lnSpc>
                <a:spcPct val="100000"/>
              </a:lnSpc>
              <a:spcBef>
                <a:spcPts val="24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K</a:t>
            </a: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O</a:t>
            </a:r>
            <a:r>
              <a:rPr sz="900" spc="-10" dirty="0">
                <a:latin typeface="微软雅黑" panose="020B0503020204020204" charset="-122"/>
                <a:cs typeface="微软雅黑" panose="020B0503020204020204" charset="-122"/>
              </a:rPr>
              <a:t>L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汽车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220345">
              <a:lnSpc>
                <a:spcPct val="100000"/>
              </a:lnSpc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媒体约稿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14172" y="3515867"/>
            <a:ext cx="897890" cy="276225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74295" rIns="0" bIns="0" rtlCol="0">
            <a:spAutoFit/>
          </a:bodyPr>
          <a:lstStyle/>
          <a:p>
            <a:pPr marL="235585">
              <a:lnSpc>
                <a:spcPct val="100000"/>
              </a:lnSpc>
              <a:spcBef>
                <a:spcPts val="585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平台合作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14172" y="3915155"/>
            <a:ext cx="897890" cy="277495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74930" rIns="0" bIns="0" rtlCol="0">
            <a:spAutoFit/>
          </a:bodyPr>
          <a:lstStyle/>
          <a:p>
            <a:pPr marL="235585">
              <a:lnSpc>
                <a:spcPct val="100000"/>
              </a:lnSpc>
              <a:spcBef>
                <a:spcPts val="59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微博话题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14172" y="4238244"/>
            <a:ext cx="897890" cy="277495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75565" rIns="0" bIns="0" rtlCol="0">
            <a:spAutoFit/>
          </a:bodyPr>
          <a:lstStyle/>
          <a:p>
            <a:pPr marL="235585">
              <a:lnSpc>
                <a:spcPct val="100000"/>
              </a:lnSpc>
              <a:spcBef>
                <a:spcPts val="595"/>
              </a:spcBef>
            </a:pP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新闻稿件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14172" y="3191255"/>
            <a:ext cx="897890" cy="207645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30480" rIns="0" bIns="0" rtlCol="0">
            <a:spAutoFit/>
          </a:bodyPr>
          <a:lstStyle/>
          <a:p>
            <a:pPr marL="219075">
              <a:lnSpc>
                <a:spcPct val="100000"/>
              </a:lnSpc>
              <a:spcBef>
                <a:spcPts val="24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社交分享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14172" y="4564379"/>
            <a:ext cx="897890" cy="207645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31115" rIns="0" bIns="0" rtlCol="0">
            <a:spAutoFit/>
          </a:bodyPr>
          <a:lstStyle/>
          <a:p>
            <a:pPr marL="121285">
              <a:lnSpc>
                <a:spcPct val="100000"/>
              </a:lnSpc>
              <a:spcBef>
                <a:spcPts val="245"/>
              </a:spcBef>
            </a:pPr>
            <a:r>
              <a:rPr sz="9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春节事件营销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189220" y="4608576"/>
            <a:ext cx="1480185" cy="23177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41275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325"/>
              </a:spcBef>
            </a:pPr>
            <a:r>
              <a:rPr sz="9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最感人的春节接站故事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C9255378-DB54-42AA-87C7-86B9337DA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59" y="136465"/>
            <a:ext cx="2847079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8873" y="1070609"/>
            <a:ext cx="91884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传播目标：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89532" y="3933444"/>
            <a:ext cx="1066800" cy="870585"/>
          </a:xfrm>
          <a:custGeom>
            <a:avLst/>
            <a:gdLst/>
            <a:ahLst/>
            <a:cxnLst/>
            <a:rect l="l" t="t" r="r" b="b"/>
            <a:pathLst>
              <a:path w="1066800" h="870585">
                <a:moveTo>
                  <a:pt x="1066800" y="0"/>
                </a:moveTo>
                <a:lnTo>
                  <a:pt x="0" y="0"/>
                </a:lnTo>
                <a:lnTo>
                  <a:pt x="535432" y="870203"/>
                </a:lnTo>
                <a:lnTo>
                  <a:pt x="10668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65275" y="2947416"/>
            <a:ext cx="2106295" cy="871855"/>
          </a:xfrm>
          <a:custGeom>
            <a:avLst/>
            <a:gdLst/>
            <a:ahLst/>
            <a:cxnLst/>
            <a:rect l="l" t="t" r="r" b="b"/>
            <a:pathLst>
              <a:path w="2106295" h="871854">
                <a:moveTo>
                  <a:pt x="2106168" y="0"/>
                </a:moveTo>
                <a:lnTo>
                  <a:pt x="0" y="0"/>
                </a:lnTo>
                <a:lnTo>
                  <a:pt x="496443" y="871727"/>
                </a:lnTo>
                <a:lnTo>
                  <a:pt x="1606550" y="871727"/>
                </a:lnTo>
                <a:lnTo>
                  <a:pt x="2106168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8036" y="1459991"/>
            <a:ext cx="3653154" cy="1358265"/>
          </a:xfrm>
          <a:custGeom>
            <a:avLst/>
            <a:gdLst/>
            <a:ahLst/>
            <a:cxnLst/>
            <a:rect l="l" t="t" r="r" b="b"/>
            <a:pathLst>
              <a:path w="3653154" h="1358264">
                <a:moveTo>
                  <a:pt x="3653028" y="0"/>
                </a:moveTo>
                <a:lnTo>
                  <a:pt x="0" y="0"/>
                </a:lnTo>
                <a:lnTo>
                  <a:pt x="752132" y="1357884"/>
                </a:lnTo>
                <a:lnTo>
                  <a:pt x="2900934" y="1357884"/>
                </a:lnTo>
                <a:lnTo>
                  <a:pt x="3653028" y="0"/>
                </a:lnTo>
                <a:close/>
              </a:path>
            </a:pathLst>
          </a:custGeom>
          <a:solidFill>
            <a:srgbClr val="589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94638" y="1906016"/>
            <a:ext cx="1854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1F1F1"/>
                </a:solidFill>
                <a:latin typeface="微软雅黑" panose="020B0503020204020204" charset="-122"/>
                <a:cs typeface="微软雅黑" panose="020B0503020204020204" charset="-122"/>
              </a:rPr>
              <a:t>Awareness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1F1F1"/>
                </a:solidFill>
                <a:latin typeface="微软雅黑" panose="020B0503020204020204" charset="-122"/>
                <a:cs typeface="微软雅黑" panose="020B0503020204020204" charset="-122"/>
              </a:rPr>
              <a:t>触及潜在目标人群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  <p:sp>
        <p:nvSpPr>
          <p:cNvPr id="7" name="object 7"/>
          <p:cNvSpPr txBox="1"/>
          <p:nvPr/>
        </p:nvSpPr>
        <p:spPr>
          <a:xfrm>
            <a:off x="1520444" y="3196589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1F1F1"/>
                </a:solidFill>
                <a:latin typeface="微软雅黑" panose="020B0503020204020204" charset="-122"/>
                <a:cs typeface="微软雅黑" panose="020B0503020204020204" charset="-122"/>
              </a:rPr>
              <a:t>Influence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solidFill>
                  <a:srgbClr val="F1F1F1"/>
                </a:solidFill>
                <a:latin typeface="微软雅黑" panose="020B0503020204020204" charset="-122"/>
                <a:cs typeface="微软雅黑" panose="020B0503020204020204" charset="-122"/>
              </a:rPr>
              <a:t>影响汽车消费人群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15210" y="3986276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1F1F1"/>
                </a:solidFill>
                <a:latin typeface="微软雅黑" panose="020B0503020204020204" charset="-122"/>
                <a:cs typeface="微软雅黑" panose="020B0503020204020204" charset="-122"/>
              </a:rPr>
              <a:t>销售转换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sz="1200" spc="-5" dirty="0">
                <a:solidFill>
                  <a:srgbClr val="F1F1F1"/>
                </a:solidFill>
                <a:latin typeface="微软雅黑" panose="020B0503020204020204" charset="-122"/>
                <a:cs typeface="微软雅黑" panose="020B0503020204020204" charset="-122"/>
              </a:rPr>
              <a:t>Sales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85691" y="1108709"/>
            <a:ext cx="9169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传播渠道：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27145" y="1794025"/>
            <a:ext cx="1151890" cy="70993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3970" marR="5080" indent="-1905">
              <a:lnSpc>
                <a:spcPct val="141000"/>
              </a:lnSpc>
              <a:spcBef>
                <a:spcPts val="445"/>
              </a:spcBef>
            </a:pPr>
            <a:r>
              <a:rPr sz="1650" b="1" i="1" spc="-55" dirty="0">
                <a:latin typeface="微软雅黑" panose="020B0503020204020204" charset="-122"/>
                <a:cs typeface="微软雅黑" panose="020B0503020204020204" charset="-122"/>
              </a:rPr>
              <a:t>广度类</a:t>
            </a:r>
            <a:r>
              <a:rPr sz="1650" b="1" i="1" spc="-11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媒体：  大众生活圈媒体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27145" y="3046753"/>
            <a:ext cx="1151890" cy="70993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3970" marR="5080" indent="-1905">
              <a:lnSpc>
                <a:spcPct val="141000"/>
              </a:lnSpc>
              <a:spcBef>
                <a:spcPts val="445"/>
              </a:spcBef>
            </a:pPr>
            <a:r>
              <a:rPr sz="1650" b="1" i="1" spc="-55" dirty="0">
                <a:latin typeface="微软雅黑" panose="020B0503020204020204" charset="-122"/>
                <a:cs typeface="微软雅黑" panose="020B0503020204020204" charset="-122"/>
              </a:rPr>
              <a:t>深度类</a:t>
            </a:r>
            <a:r>
              <a:rPr sz="1650" b="1" i="1" spc="-11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媒体：  汽车圈垂直媒体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81476" y="3999888"/>
            <a:ext cx="1397000" cy="70993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 marR="5080" indent="121920">
              <a:lnSpc>
                <a:spcPct val="141000"/>
              </a:lnSpc>
              <a:spcBef>
                <a:spcPts val="445"/>
              </a:spcBef>
            </a:pPr>
            <a:r>
              <a:rPr sz="1650" b="1" i="1" spc="-55" dirty="0">
                <a:latin typeface="微软雅黑" panose="020B0503020204020204" charset="-122"/>
                <a:cs typeface="微软雅黑" panose="020B0503020204020204" charset="-122"/>
              </a:rPr>
              <a:t>精度类</a:t>
            </a:r>
            <a:r>
              <a:rPr sz="1650" b="1" i="1" spc="-3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媒体：  用户粘性高的自媒体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15583" y="1144651"/>
            <a:ext cx="91884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媒体类别：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18759" y="1738883"/>
            <a:ext cx="3223260" cy="909955"/>
          </a:xfrm>
          <a:prstGeom prst="rect">
            <a:avLst/>
          </a:prstGeom>
          <a:solidFill>
            <a:srgbClr val="A6A6A6"/>
          </a:solidFill>
          <a:ln w="9144">
            <a:solidFill>
              <a:srgbClr val="D9D9D9"/>
            </a:solidFill>
          </a:ln>
        </p:spPr>
        <p:txBody>
          <a:bodyPr vert="horz" wrap="square" lIns="0" tIns="92710" rIns="0" bIns="0" rtlCol="0">
            <a:spAutoFit/>
          </a:bodyPr>
          <a:lstStyle/>
          <a:p>
            <a:pPr marL="366395" indent="-288290">
              <a:lnSpc>
                <a:spcPct val="100000"/>
              </a:lnSpc>
              <a:spcBef>
                <a:spcPts val="730"/>
              </a:spcBef>
              <a:buFont typeface="Arial" panose="020B0604020202020204"/>
              <a:buChar char="•"/>
              <a:tabLst>
                <a:tab pos="366395" algn="l"/>
                <a:tab pos="36703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门户类、移动端等汽车频道: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321945" marR="44450" indent="-198120">
              <a:lnSpc>
                <a:spcPct val="150000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搜狐汽车、新浪汽</a:t>
            </a:r>
            <a:r>
              <a:rPr sz="1200" spc="-15" dirty="0"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、腾讯汽车、凤凰汽车、 今日头条、网易客户端等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18759" y="3020567"/>
            <a:ext cx="3223260" cy="909955"/>
          </a:xfrm>
          <a:prstGeom prst="rect">
            <a:avLst/>
          </a:prstGeom>
          <a:solidFill>
            <a:srgbClr val="A6A6A6"/>
          </a:solidFill>
          <a:ln w="9144">
            <a:solidFill>
              <a:srgbClr val="D9D9D9"/>
            </a:solidFill>
          </a:ln>
        </p:spPr>
        <p:txBody>
          <a:bodyPr vert="horz" wrap="square" lIns="0" tIns="93345" rIns="0" bIns="0" rtlCol="0">
            <a:spAutoFit/>
          </a:bodyPr>
          <a:lstStyle/>
          <a:p>
            <a:pPr marL="366395" indent="-288290">
              <a:lnSpc>
                <a:spcPct val="100000"/>
              </a:lnSpc>
              <a:spcBef>
                <a:spcPts val="735"/>
              </a:spcBef>
              <a:buFont typeface="Arial" panose="020B0604020202020204"/>
              <a:buChar char="•"/>
              <a:tabLst>
                <a:tab pos="366395" algn="l"/>
                <a:tab pos="36703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汽车行业综合门户媒体及垂直论坛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321945" marR="88900" indent="-243840">
              <a:lnSpc>
                <a:spcPct val="150000"/>
              </a:lnSpc>
              <a:spcBef>
                <a:spcPts val="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易车网、汽车之家、网上车市、爱卡汽车、中 国汽车消费网、汽车点评网、车主之家等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18759" y="4111752"/>
            <a:ext cx="3223260" cy="634365"/>
          </a:xfrm>
          <a:prstGeom prst="rect">
            <a:avLst/>
          </a:prstGeom>
          <a:solidFill>
            <a:srgbClr val="A6A6A6"/>
          </a:solidFill>
          <a:ln w="9144">
            <a:solidFill>
              <a:srgbClr val="D9D9D9"/>
            </a:solidFill>
          </a:ln>
        </p:spPr>
        <p:txBody>
          <a:bodyPr vert="horz" wrap="square" lIns="0" tIns="93980" rIns="0" bIns="0" rtlCol="0">
            <a:spAutoFit/>
          </a:bodyPr>
          <a:lstStyle/>
          <a:p>
            <a:pPr marL="321945" indent="-243840">
              <a:lnSpc>
                <a:spcPct val="100000"/>
              </a:lnSpc>
              <a:spcBef>
                <a:spcPts val="740"/>
              </a:spcBef>
              <a:buFont typeface="Arial" panose="020B0604020202020204"/>
              <a:buChar char="•"/>
              <a:tabLst>
                <a:tab pos="321945" algn="l"/>
                <a:tab pos="322580" algn="l"/>
              </a:tabLst>
            </a:pP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汽车圈</a:t>
            </a:r>
            <a:r>
              <a:rPr sz="1200" spc="-30" dirty="0">
                <a:latin typeface="微软雅黑" panose="020B0503020204020204" charset="-122"/>
                <a:cs typeface="微软雅黑" panose="020B0503020204020204" charset="-122"/>
              </a:rPr>
              <a:t>KOL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、微信自媒体（汽车类、生活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321945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类、自驾类等）、微博大V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Times New Roman" panose="02020603050405020304"/>
              <a:cs typeface="Times New Roman" panose="02020603050405020304"/>
            </a:endParaRPr>
          </a:p>
          <a:p>
            <a:pPr marL="521970">
              <a:lnSpc>
                <a:spcPct val="100000"/>
              </a:lnSpc>
            </a:pPr>
            <a:r>
              <a:rPr sz="1600" b="1" spc="-10" dirty="0">
                <a:latin typeface="微软雅黑" panose="020B0503020204020204" charset="-122"/>
                <a:cs typeface="微软雅黑" panose="020B0503020204020204" charset="-122"/>
              </a:rPr>
              <a:t>&gt;&gt; 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媒体策略</a:t>
            </a: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以社交</a:t>
            </a: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媒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体和</a:t>
            </a: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移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动端为</a:t>
            </a:r>
            <a:r>
              <a:rPr sz="1600" b="1" dirty="0">
                <a:latin typeface="微软雅黑" panose="020B0503020204020204" charset="-122"/>
                <a:cs typeface="微软雅黑" panose="020B0503020204020204" charset="-122"/>
              </a:rPr>
              <a:t>主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F912F21-984C-4A55-9389-7AE04CFC1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54" y="218589"/>
            <a:ext cx="2847079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38671" y="1527047"/>
            <a:ext cx="1376680" cy="1422400"/>
          </a:xfrm>
          <a:custGeom>
            <a:avLst/>
            <a:gdLst/>
            <a:ahLst/>
            <a:cxnLst/>
            <a:rect l="l" t="t" r="r" b="b"/>
            <a:pathLst>
              <a:path w="1376679" h="1422400">
                <a:moveTo>
                  <a:pt x="0" y="1421891"/>
                </a:moveTo>
                <a:lnTo>
                  <a:pt x="1376172" y="1421891"/>
                </a:lnTo>
                <a:lnTo>
                  <a:pt x="1376172" y="0"/>
                </a:lnTo>
                <a:lnTo>
                  <a:pt x="0" y="0"/>
                </a:lnTo>
                <a:lnTo>
                  <a:pt x="0" y="1421891"/>
                </a:lnTo>
                <a:close/>
              </a:path>
            </a:pathLst>
          </a:custGeom>
          <a:solidFill>
            <a:srgbClr val="959D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58867" y="3014472"/>
            <a:ext cx="1405255" cy="1403985"/>
          </a:xfrm>
          <a:custGeom>
            <a:avLst/>
            <a:gdLst/>
            <a:ahLst/>
            <a:cxnLst/>
            <a:rect l="l" t="t" r="r" b="b"/>
            <a:pathLst>
              <a:path w="1405254" h="1403985">
                <a:moveTo>
                  <a:pt x="0" y="1403603"/>
                </a:moveTo>
                <a:lnTo>
                  <a:pt x="1405127" y="1403603"/>
                </a:lnTo>
                <a:lnTo>
                  <a:pt x="1405127" y="0"/>
                </a:lnTo>
                <a:lnTo>
                  <a:pt x="0" y="0"/>
                </a:lnTo>
                <a:lnTo>
                  <a:pt x="0" y="1403603"/>
                </a:lnTo>
                <a:close/>
              </a:path>
            </a:pathLst>
          </a:custGeom>
          <a:solidFill>
            <a:srgbClr val="959D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04815" y="3837432"/>
            <a:ext cx="713740" cy="0"/>
          </a:xfrm>
          <a:custGeom>
            <a:avLst/>
            <a:gdLst/>
            <a:ahLst/>
            <a:cxnLst/>
            <a:rect l="l" t="t" r="r" b="b"/>
            <a:pathLst>
              <a:path w="713739">
                <a:moveTo>
                  <a:pt x="0" y="0"/>
                </a:moveTo>
                <a:lnTo>
                  <a:pt x="713359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48044" y="2377439"/>
            <a:ext cx="713740" cy="0"/>
          </a:xfrm>
          <a:custGeom>
            <a:avLst/>
            <a:gdLst/>
            <a:ahLst/>
            <a:cxnLst/>
            <a:rect l="l" t="t" r="r" b="b"/>
            <a:pathLst>
              <a:path w="713740">
                <a:moveTo>
                  <a:pt x="0" y="0"/>
                </a:moveTo>
                <a:lnTo>
                  <a:pt x="713358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35807" y="1527047"/>
            <a:ext cx="1562100" cy="1416050"/>
          </a:xfrm>
          <a:custGeom>
            <a:avLst/>
            <a:gdLst/>
            <a:ahLst/>
            <a:cxnLst/>
            <a:rect l="l" t="t" r="r" b="b"/>
            <a:pathLst>
              <a:path w="1562100" h="1416050">
                <a:moveTo>
                  <a:pt x="0" y="1415795"/>
                </a:moveTo>
                <a:lnTo>
                  <a:pt x="1562099" y="1415795"/>
                </a:lnTo>
                <a:lnTo>
                  <a:pt x="1562099" y="0"/>
                </a:lnTo>
                <a:lnTo>
                  <a:pt x="0" y="0"/>
                </a:lnTo>
                <a:lnTo>
                  <a:pt x="0" y="1415795"/>
                </a:lnTo>
                <a:close/>
              </a:path>
            </a:pathLst>
          </a:custGeom>
          <a:solidFill>
            <a:srgbClr val="959D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19855" y="2357627"/>
            <a:ext cx="793750" cy="0"/>
          </a:xfrm>
          <a:custGeom>
            <a:avLst/>
            <a:gdLst/>
            <a:ahLst/>
            <a:cxnLst/>
            <a:rect l="l" t="t" r="r" b="b"/>
            <a:pathLst>
              <a:path w="793750">
                <a:moveTo>
                  <a:pt x="0" y="0"/>
                </a:moveTo>
                <a:lnTo>
                  <a:pt x="793242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98664" y="3014472"/>
            <a:ext cx="1403985" cy="1403985"/>
          </a:xfrm>
          <a:custGeom>
            <a:avLst/>
            <a:gdLst/>
            <a:ahLst/>
            <a:cxnLst/>
            <a:rect l="l" t="t" r="r" b="b"/>
            <a:pathLst>
              <a:path w="1403984" h="1403985">
                <a:moveTo>
                  <a:pt x="0" y="1403603"/>
                </a:moveTo>
                <a:lnTo>
                  <a:pt x="1403603" y="1403603"/>
                </a:lnTo>
                <a:lnTo>
                  <a:pt x="1403603" y="0"/>
                </a:lnTo>
                <a:lnTo>
                  <a:pt x="0" y="0"/>
                </a:lnTo>
                <a:lnTo>
                  <a:pt x="0" y="1403603"/>
                </a:lnTo>
                <a:close/>
              </a:path>
            </a:pathLst>
          </a:custGeom>
          <a:solidFill>
            <a:srgbClr val="959D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43088" y="3837432"/>
            <a:ext cx="713740" cy="0"/>
          </a:xfrm>
          <a:custGeom>
            <a:avLst/>
            <a:gdLst/>
            <a:ahLst/>
            <a:cxnLst/>
            <a:rect l="l" t="t" r="r" b="b"/>
            <a:pathLst>
              <a:path w="713740">
                <a:moveTo>
                  <a:pt x="0" y="0"/>
                </a:moveTo>
                <a:lnTo>
                  <a:pt x="713358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23616" y="3003804"/>
            <a:ext cx="1548383" cy="13746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43628" y="1527047"/>
            <a:ext cx="1405127" cy="14051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20384" y="3003804"/>
            <a:ext cx="1382267" cy="13685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95616" y="1527047"/>
            <a:ext cx="1368552" cy="14051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658867" y="3454400"/>
            <a:ext cx="14052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传播规划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659621" y="4957521"/>
            <a:ext cx="9588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z="700" spc="-5" dirty="0">
                <a:latin typeface="Calibri" panose="020F0502020204030204"/>
                <a:cs typeface="Calibri" panose="020F0502020204030204"/>
              </a:rPr>
              <a:t>2</a:t>
            </a:fld>
            <a:endParaRPr sz="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29498" y="3498037"/>
            <a:ext cx="7391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执行管理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35807" y="1985899"/>
            <a:ext cx="15621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085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策略思考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38671" y="2037969"/>
            <a:ext cx="13766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91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活动运营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00"/>
          </a:p>
          <a:p>
            <a:pPr marL="17716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Table of</a:t>
            </a:r>
            <a:r>
              <a:rPr sz="1700" b="1" spc="-2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Content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62271" y="3654552"/>
            <a:ext cx="76200" cy="457200"/>
          </a:xfrm>
          <a:custGeom>
            <a:avLst/>
            <a:gdLst/>
            <a:ahLst/>
            <a:cxnLst/>
            <a:rect l="l" t="t" r="r" b="b"/>
            <a:pathLst>
              <a:path w="76200" h="457200">
                <a:moveTo>
                  <a:pt x="31750" y="380961"/>
                </a:moveTo>
                <a:lnTo>
                  <a:pt x="0" y="380961"/>
                </a:lnTo>
                <a:lnTo>
                  <a:pt x="38100" y="457161"/>
                </a:lnTo>
                <a:lnTo>
                  <a:pt x="69850" y="393661"/>
                </a:lnTo>
                <a:lnTo>
                  <a:pt x="31750" y="393661"/>
                </a:lnTo>
                <a:lnTo>
                  <a:pt x="31750" y="380961"/>
                </a:lnTo>
                <a:close/>
              </a:path>
              <a:path w="76200" h="457200">
                <a:moveTo>
                  <a:pt x="44450" y="0"/>
                </a:moveTo>
                <a:lnTo>
                  <a:pt x="31750" y="0"/>
                </a:lnTo>
                <a:lnTo>
                  <a:pt x="31750" y="393661"/>
                </a:lnTo>
                <a:lnTo>
                  <a:pt x="44450" y="393661"/>
                </a:lnTo>
                <a:lnTo>
                  <a:pt x="44450" y="0"/>
                </a:lnTo>
                <a:close/>
              </a:path>
              <a:path w="76200" h="457200">
                <a:moveTo>
                  <a:pt x="76200" y="380961"/>
                </a:moveTo>
                <a:lnTo>
                  <a:pt x="44450" y="380961"/>
                </a:lnTo>
                <a:lnTo>
                  <a:pt x="44450" y="393661"/>
                </a:lnTo>
                <a:lnTo>
                  <a:pt x="69850" y="393661"/>
                </a:lnTo>
                <a:lnTo>
                  <a:pt x="76200" y="3809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700"/>
          </a:p>
          <a:p>
            <a:pPr marL="52197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传播流量导图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6240" y="1635251"/>
            <a:ext cx="1079500" cy="277495"/>
          </a:xfrm>
          <a:prstGeom prst="rect">
            <a:avLst/>
          </a:prstGeom>
          <a:solidFill>
            <a:srgbClr val="F5F5F5"/>
          </a:solidFill>
          <a:ln w="9143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58115">
              <a:lnSpc>
                <a:spcPct val="100000"/>
              </a:lnSpc>
              <a:spcBef>
                <a:spcPts val="3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朋友圈广告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83436" y="1635251"/>
            <a:ext cx="1080770" cy="262255"/>
          </a:xfrm>
          <a:prstGeom prst="rect">
            <a:avLst/>
          </a:prstGeom>
          <a:solidFill>
            <a:srgbClr val="F5F5F5"/>
          </a:solidFill>
          <a:ln w="9144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19380">
              <a:lnSpc>
                <a:spcPct val="100000"/>
              </a:lnSpc>
              <a:spcBef>
                <a:spcPts val="320"/>
              </a:spcBef>
            </a:pP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汽车网站广告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72155" y="1635251"/>
            <a:ext cx="1080770" cy="277495"/>
          </a:xfrm>
          <a:custGeom>
            <a:avLst/>
            <a:gdLst/>
            <a:ahLst/>
            <a:cxnLst/>
            <a:rect l="l" t="t" r="r" b="b"/>
            <a:pathLst>
              <a:path w="1080770" h="277494">
                <a:moveTo>
                  <a:pt x="0" y="277368"/>
                </a:moveTo>
                <a:lnTo>
                  <a:pt x="1080516" y="277368"/>
                </a:lnTo>
                <a:lnTo>
                  <a:pt x="1080516" y="0"/>
                </a:lnTo>
                <a:lnTo>
                  <a:pt x="0" y="0"/>
                </a:lnTo>
                <a:lnTo>
                  <a:pt x="0" y="27736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918205" y="1663065"/>
            <a:ext cx="787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朋友圈海报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9352" y="1635251"/>
            <a:ext cx="1080770" cy="277495"/>
          </a:xfrm>
          <a:prstGeom prst="rect">
            <a:avLst/>
          </a:prstGeom>
          <a:solidFill>
            <a:srgbClr val="F5F5F5"/>
          </a:solidFill>
          <a:ln w="9144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34315">
              <a:lnSpc>
                <a:spcPct val="100000"/>
              </a:lnSpc>
              <a:spcBef>
                <a:spcPts val="3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微信</a:t>
            </a:r>
            <a:r>
              <a:rPr sz="1200" b="1" spc="-20" dirty="0">
                <a:latin typeface="微软雅黑" panose="020B0503020204020204" charset="-122"/>
                <a:cs typeface="微软雅黑" panose="020B0503020204020204" charset="-122"/>
              </a:rPr>
              <a:t>KOL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11496" y="1635251"/>
            <a:ext cx="1152525" cy="277495"/>
          </a:xfrm>
          <a:prstGeom prst="rect">
            <a:avLst/>
          </a:prstGeom>
          <a:solidFill>
            <a:srgbClr val="F5F5F5"/>
          </a:solidFill>
          <a:ln w="9144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3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首汽神马合作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82511" y="1635251"/>
            <a:ext cx="1080770" cy="277495"/>
          </a:xfrm>
          <a:prstGeom prst="rect">
            <a:avLst/>
          </a:prstGeom>
          <a:solidFill>
            <a:srgbClr val="F5F5F5"/>
          </a:solidFill>
          <a:ln w="9144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35585">
              <a:lnSpc>
                <a:spcPct val="100000"/>
              </a:lnSpc>
              <a:spcBef>
                <a:spcPts val="3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微博平台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68768" y="1635251"/>
            <a:ext cx="1079500" cy="277495"/>
          </a:xfrm>
          <a:prstGeom prst="rect">
            <a:avLst/>
          </a:prstGeom>
          <a:solidFill>
            <a:srgbClr val="F5F5F5"/>
          </a:solidFill>
          <a:ln w="9144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34950">
              <a:lnSpc>
                <a:spcPct val="100000"/>
              </a:lnSpc>
              <a:spcBef>
                <a:spcPts val="3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新闻稿件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59352" y="3099816"/>
            <a:ext cx="1080770" cy="554990"/>
          </a:xfrm>
          <a:prstGeom prst="rect">
            <a:avLst/>
          </a:prstGeom>
          <a:solidFill>
            <a:srgbClr val="F5F5F5"/>
          </a:solidFill>
          <a:ln w="9144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05"/>
              </a:spcBef>
            </a:pP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活动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latin typeface="微软雅黑" panose="020B0503020204020204" charset="-122"/>
                <a:cs typeface="微软雅黑" panose="020B0503020204020204" charset="-122"/>
              </a:rPr>
              <a:t>MINISITE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33729" y="1906651"/>
            <a:ext cx="3566795" cy="1205865"/>
          </a:xfrm>
          <a:custGeom>
            <a:avLst/>
            <a:gdLst/>
            <a:ahLst/>
            <a:cxnLst/>
            <a:rect l="l" t="t" r="r" b="b"/>
            <a:pathLst>
              <a:path w="3566795" h="1205864">
                <a:moveTo>
                  <a:pt x="3492118" y="1175310"/>
                </a:moveTo>
                <a:lnTo>
                  <a:pt x="3482060" y="1205484"/>
                </a:lnTo>
                <a:lnTo>
                  <a:pt x="3566388" y="1193419"/>
                </a:lnTo>
                <a:lnTo>
                  <a:pt x="3552321" y="1179322"/>
                </a:lnTo>
                <a:lnTo>
                  <a:pt x="3504158" y="1179322"/>
                </a:lnTo>
                <a:lnTo>
                  <a:pt x="3492118" y="1175310"/>
                </a:lnTo>
                <a:close/>
              </a:path>
              <a:path w="3566795" h="1205864">
                <a:moveTo>
                  <a:pt x="3496144" y="1163233"/>
                </a:moveTo>
                <a:lnTo>
                  <a:pt x="3492118" y="1175310"/>
                </a:lnTo>
                <a:lnTo>
                  <a:pt x="3504158" y="1179322"/>
                </a:lnTo>
                <a:lnTo>
                  <a:pt x="3508222" y="1167257"/>
                </a:lnTo>
                <a:lnTo>
                  <a:pt x="3496144" y="1163233"/>
                </a:lnTo>
                <a:close/>
              </a:path>
              <a:path w="3566795" h="1205864">
                <a:moveTo>
                  <a:pt x="3506190" y="1133094"/>
                </a:moveTo>
                <a:lnTo>
                  <a:pt x="3496144" y="1163233"/>
                </a:lnTo>
                <a:lnTo>
                  <a:pt x="3508222" y="1167257"/>
                </a:lnTo>
                <a:lnTo>
                  <a:pt x="3504158" y="1179322"/>
                </a:lnTo>
                <a:lnTo>
                  <a:pt x="3552321" y="1179322"/>
                </a:lnTo>
                <a:lnTo>
                  <a:pt x="3506190" y="1133094"/>
                </a:lnTo>
                <a:close/>
              </a:path>
              <a:path w="3566795" h="1205864">
                <a:moveTo>
                  <a:pt x="4013" y="0"/>
                </a:moveTo>
                <a:lnTo>
                  <a:pt x="0" y="11937"/>
                </a:lnTo>
                <a:lnTo>
                  <a:pt x="3492118" y="1175310"/>
                </a:lnTo>
                <a:lnTo>
                  <a:pt x="3496144" y="1163233"/>
                </a:lnTo>
                <a:lnTo>
                  <a:pt x="40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21535" y="1891664"/>
            <a:ext cx="2379345" cy="1209040"/>
          </a:xfrm>
          <a:custGeom>
            <a:avLst/>
            <a:gdLst/>
            <a:ahLst/>
            <a:cxnLst/>
            <a:rect l="l" t="t" r="r" b="b"/>
            <a:pathLst>
              <a:path w="2379345" h="1209039">
                <a:moveTo>
                  <a:pt x="2308328" y="1179812"/>
                </a:moveTo>
                <a:lnTo>
                  <a:pt x="2294001" y="1208151"/>
                </a:lnTo>
                <a:lnTo>
                  <a:pt x="2379217" y="1208532"/>
                </a:lnTo>
                <a:lnTo>
                  <a:pt x="2362159" y="1185545"/>
                </a:lnTo>
                <a:lnTo>
                  <a:pt x="2319654" y="1185545"/>
                </a:lnTo>
                <a:lnTo>
                  <a:pt x="2308328" y="1179812"/>
                </a:lnTo>
                <a:close/>
              </a:path>
              <a:path w="2379345" h="1209039">
                <a:moveTo>
                  <a:pt x="2314095" y="1168407"/>
                </a:moveTo>
                <a:lnTo>
                  <a:pt x="2308328" y="1179812"/>
                </a:lnTo>
                <a:lnTo>
                  <a:pt x="2319654" y="1185545"/>
                </a:lnTo>
                <a:lnTo>
                  <a:pt x="2325369" y="1174115"/>
                </a:lnTo>
                <a:lnTo>
                  <a:pt x="2314095" y="1168407"/>
                </a:lnTo>
                <a:close/>
              </a:path>
              <a:path w="2379345" h="1209039">
                <a:moveTo>
                  <a:pt x="2328417" y="1140079"/>
                </a:moveTo>
                <a:lnTo>
                  <a:pt x="2314095" y="1168407"/>
                </a:lnTo>
                <a:lnTo>
                  <a:pt x="2325369" y="1174115"/>
                </a:lnTo>
                <a:lnTo>
                  <a:pt x="2319654" y="1185545"/>
                </a:lnTo>
                <a:lnTo>
                  <a:pt x="2362159" y="1185545"/>
                </a:lnTo>
                <a:lnTo>
                  <a:pt x="2328417" y="1140079"/>
                </a:lnTo>
                <a:close/>
              </a:path>
              <a:path w="2379345" h="1209039">
                <a:moveTo>
                  <a:pt x="5841" y="0"/>
                </a:moveTo>
                <a:lnTo>
                  <a:pt x="0" y="11430"/>
                </a:lnTo>
                <a:lnTo>
                  <a:pt x="2308328" y="1179812"/>
                </a:lnTo>
                <a:lnTo>
                  <a:pt x="2314095" y="1168407"/>
                </a:lnTo>
                <a:lnTo>
                  <a:pt x="58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07207" y="1908175"/>
            <a:ext cx="1192530" cy="1191895"/>
          </a:xfrm>
          <a:custGeom>
            <a:avLst/>
            <a:gdLst/>
            <a:ahLst/>
            <a:cxnLst/>
            <a:rect l="l" t="t" r="r" b="b"/>
            <a:pathLst>
              <a:path w="1192529" h="1191895">
                <a:moveTo>
                  <a:pt x="1134145" y="1142531"/>
                </a:moveTo>
                <a:lnTo>
                  <a:pt x="1111757" y="1164970"/>
                </a:lnTo>
                <a:lnTo>
                  <a:pt x="1192529" y="1191895"/>
                </a:lnTo>
                <a:lnTo>
                  <a:pt x="1179089" y="1151508"/>
                </a:lnTo>
                <a:lnTo>
                  <a:pt x="1143127" y="1151508"/>
                </a:lnTo>
                <a:lnTo>
                  <a:pt x="1134145" y="1142531"/>
                </a:lnTo>
                <a:close/>
              </a:path>
              <a:path w="1192529" h="1191895">
                <a:moveTo>
                  <a:pt x="1143150" y="1133504"/>
                </a:moveTo>
                <a:lnTo>
                  <a:pt x="1134145" y="1142531"/>
                </a:lnTo>
                <a:lnTo>
                  <a:pt x="1143127" y="1151508"/>
                </a:lnTo>
                <a:lnTo>
                  <a:pt x="1152143" y="1142492"/>
                </a:lnTo>
                <a:lnTo>
                  <a:pt x="1143150" y="1133504"/>
                </a:lnTo>
                <a:close/>
              </a:path>
              <a:path w="1192529" h="1191895">
                <a:moveTo>
                  <a:pt x="1165605" y="1110995"/>
                </a:moveTo>
                <a:lnTo>
                  <a:pt x="1143150" y="1133504"/>
                </a:lnTo>
                <a:lnTo>
                  <a:pt x="1152143" y="1142492"/>
                </a:lnTo>
                <a:lnTo>
                  <a:pt x="1143127" y="1151508"/>
                </a:lnTo>
                <a:lnTo>
                  <a:pt x="1179089" y="1151508"/>
                </a:lnTo>
                <a:lnTo>
                  <a:pt x="1165605" y="1110995"/>
                </a:lnTo>
                <a:close/>
              </a:path>
              <a:path w="1192529" h="1191895">
                <a:moveTo>
                  <a:pt x="8889" y="0"/>
                </a:moveTo>
                <a:lnTo>
                  <a:pt x="0" y="8889"/>
                </a:lnTo>
                <a:lnTo>
                  <a:pt x="1134145" y="1142531"/>
                </a:lnTo>
                <a:lnTo>
                  <a:pt x="1143150" y="1133504"/>
                </a:lnTo>
                <a:lnTo>
                  <a:pt x="88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2271" y="1912620"/>
            <a:ext cx="76200" cy="1187450"/>
          </a:xfrm>
          <a:custGeom>
            <a:avLst/>
            <a:gdLst/>
            <a:ahLst/>
            <a:cxnLst/>
            <a:rect l="l" t="t" r="r" b="b"/>
            <a:pathLst>
              <a:path w="76200" h="1187450">
                <a:moveTo>
                  <a:pt x="31750" y="1111250"/>
                </a:moveTo>
                <a:lnTo>
                  <a:pt x="0" y="1111250"/>
                </a:lnTo>
                <a:lnTo>
                  <a:pt x="38100" y="1187450"/>
                </a:lnTo>
                <a:lnTo>
                  <a:pt x="69850" y="1123950"/>
                </a:lnTo>
                <a:lnTo>
                  <a:pt x="31750" y="1123950"/>
                </a:lnTo>
                <a:lnTo>
                  <a:pt x="31750" y="1111250"/>
                </a:lnTo>
                <a:close/>
              </a:path>
              <a:path w="76200" h="1187450">
                <a:moveTo>
                  <a:pt x="44450" y="0"/>
                </a:moveTo>
                <a:lnTo>
                  <a:pt x="31750" y="0"/>
                </a:lnTo>
                <a:lnTo>
                  <a:pt x="31750" y="1123950"/>
                </a:lnTo>
                <a:lnTo>
                  <a:pt x="44450" y="1123950"/>
                </a:lnTo>
                <a:lnTo>
                  <a:pt x="44450" y="0"/>
                </a:lnTo>
                <a:close/>
              </a:path>
              <a:path w="76200" h="1187450">
                <a:moveTo>
                  <a:pt x="76200" y="1111250"/>
                </a:moveTo>
                <a:lnTo>
                  <a:pt x="44450" y="1111250"/>
                </a:lnTo>
                <a:lnTo>
                  <a:pt x="44450" y="1123950"/>
                </a:lnTo>
                <a:lnTo>
                  <a:pt x="69850" y="1123950"/>
                </a:lnTo>
                <a:lnTo>
                  <a:pt x="76200" y="11112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00371" y="1908175"/>
            <a:ext cx="1193165" cy="1191895"/>
          </a:xfrm>
          <a:custGeom>
            <a:avLst/>
            <a:gdLst/>
            <a:ahLst/>
            <a:cxnLst/>
            <a:rect l="l" t="t" r="r" b="b"/>
            <a:pathLst>
              <a:path w="1193164" h="1191895">
                <a:moveTo>
                  <a:pt x="26924" y="1110995"/>
                </a:moveTo>
                <a:lnTo>
                  <a:pt x="0" y="1191895"/>
                </a:lnTo>
                <a:lnTo>
                  <a:pt x="80772" y="1164970"/>
                </a:lnTo>
                <a:lnTo>
                  <a:pt x="67341" y="1151508"/>
                </a:lnTo>
                <a:lnTo>
                  <a:pt x="49402" y="1151508"/>
                </a:lnTo>
                <a:lnTo>
                  <a:pt x="40386" y="1142492"/>
                </a:lnTo>
                <a:lnTo>
                  <a:pt x="49379" y="1133504"/>
                </a:lnTo>
                <a:lnTo>
                  <a:pt x="26924" y="1110995"/>
                </a:lnTo>
                <a:close/>
              </a:path>
              <a:path w="1193164" h="1191895">
                <a:moveTo>
                  <a:pt x="49379" y="1133504"/>
                </a:moveTo>
                <a:lnTo>
                  <a:pt x="40386" y="1142492"/>
                </a:lnTo>
                <a:lnTo>
                  <a:pt x="49402" y="1151508"/>
                </a:lnTo>
                <a:lnTo>
                  <a:pt x="58385" y="1142531"/>
                </a:lnTo>
                <a:lnTo>
                  <a:pt x="49379" y="1133504"/>
                </a:lnTo>
                <a:close/>
              </a:path>
              <a:path w="1193164" h="1191895">
                <a:moveTo>
                  <a:pt x="58385" y="1142531"/>
                </a:moveTo>
                <a:lnTo>
                  <a:pt x="49402" y="1151508"/>
                </a:lnTo>
                <a:lnTo>
                  <a:pt x="67341" y="1151508"/>
                </a:lnTo>
                <a:lnTo>
                  <a:pt x="58385" y="1142531"/>
                </a:lnTo>
                <a:close/>
              </a:path>
              <a:path w="1193164" h="1191895">
                <a:moveTo>
                  <a:pt x="1183639" y="0"/>
                </a:moveTo>
                <a:lnTo>
                  <a:pt x="49379" y="1133504"/>
                </a:lnTo>
                <a:lnTo>
                  <a:pt x="58385" y="1142531"/>
                </a:lnTo>
                <a:lnTo>
                  <a:pt x="1192656" y="8889"/>
                </a:lnTo>
                <a:lnTo>
                  <a:pt x="11836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00371" y="1906904"/>
            <a:ext cx="2425700" cy="1193800"/>
          </a:xfrm>
          <a:custGeom>
            <a:avLst/>
            <a:gdLst/>
            <a:ahLst/>
            <a:cxnLst/>
            <a:rect l="l" t="t" r="r" b="b"/>
            <a:pathLst>
              <a:path w="2425700" h="1193800">
                <a:moveTo>
                  <a:pt x="51688" y="1125346"/>
                </a:moveTo>
                <a:lnTo>
                  <a:pt x="0" y="1193164"/>
                </a:lnTo>
                <a:lnTo>
                  <a:pt x="85216" y="1193800"/>
                </a:lnTo>
                <a:lnTo>
                  <a:pt x="74020" y="1170939"/>
                </a:lnTo>
                <a:lnTo>
                  <a:pt x="59816" y="1170939"/>
                </a:lnTo>
                <a:lnTo>
                  <a:pt x="54228" y="1159509"/>
                </a:lnTo>
                <a:lnTo>
                  <a:pt x="65674" y="1153900"/>
                </a:lnTo>
                <a:lnTo>
                  <a:pt x="51688" y="1125346"/>
                </a:lnTo>
                <a:close/>
              </a:path>
              <a:path w="2425700" h="1193800">
                <a:moveTo>
                  <a:pt x="65674" y="1153900"/>
                </a:moveTo>
                <a:lnTo>
                  <a:pt x="54228" y="1159509"/>
                </a:lnTo>
                <a:lnTo>
                  <a:pt x="59816" y="1170939"/>
                </a:lnTo>
                <a:lnTo>
                  <a:pt x="71270" y="1165326"/>
                </a:lnTo>
                <a:lnTo>
                  <a:pt x="65674" y="1153900"/>
                </a:lnTo>
                <a:close/>
              </a:path>
              <a:path w="2425700" h="1193800">
                <a:moveTo>
                  <a:pt x="71270" y="1165326"/>
                </a:moveTo>
                <a:lnTo>
                  <a:pt x="59816" y="1170939"/>
                </a:lnTo>
                <a:lnTo>
                  <a:pt x="74020" y="1170939"/>
                </a:lnTo>
                <a:lnTo>
                  <a:pt x="71270" y="1165326"/>
                </a:lnTo>
                <a:close/>
              </a:path>
              <a:path w="2425700" h="1193800">
                <a:moveTo>
                  <a:pt x="2420111" y="0"/>
                </a:moveTo>
                <a:lnTo>
                  <a:pt x="65674" y="1153900"/>
                </a:lnTo>
                <a:lnTo>
                  <a:pt x="71270" y="1165326"/>
                </a:lnTo>
                <a:lnTo>
                  <a:pt x="2425700" y="11430"/>
                </a:lnTo>
                <a:lnTo>
                  <a:pt x="24201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00371" y="1906523"/>
            <a:ext cx="3710304" cy="1206500"/>
          </a:xfrm>
          <a:custGeom>
            <a:avLst/>
            <a:gdLst/>
            <a:ahLst/>
            <a:cxnLst/>
            <a:rect l="l" t="t" r="r" b="b"/>
            <a:pathLst>
              <a:path w="3710304" h="1206500">
                <a:moveTo>
                  <a:pt x="60960" y="1133983"/>
                </a:moveTo>
                <a:lnTo>
                  <a:pt x="0" y="1193545"/>
                </a:lnTo>
                <a:lnTo>
                  <a:pt x="84200" y="1206500"/>
                </a:lnTo>
                <a:lnTo>
                  <a:pt x="75775" y="1180211"/>
                </a:lnTo>
                <a:lnTo>
                  <a:pt x="62356" y="1180211"/>
                </a:lnTo>
                <a:lnTo>
                  <a:pt x="58547" y="1168145"/>
                </a:lnTo>
                <a:lnTo>
                  <a:pt x="70665" y="1164265"/>
                </a:lnTo>
                <a:lnTo>
                  <a:pt x="60960" y="1133983"/>
                </a:lnTo>
                <a:close/>
              </a:path>
              <a:path w="3710304" h="1206500">
                <a:moveTo>
                  <a:pt x="70665" y="1164265"/>
                </a:moveTo>
                <a:lnTo>
                  <a:pt x="58547" y="1168145"/>
                </a:lnTo>
                <a:lnTo>
                  <a:pt x="62356" y="1180211"/>
                </a:lnTo>
                <a:lnTo>
                  <a:pt x="74526" y="1176314"/>
                </a:lnTo>
                <a:lnTo>
                  <a:pt x="70665" y="1164265"/>
                </a:lnTo>
                <a:close/>
              </a:path>
              <a:path w="3710304" h="1206500">
                <a:moveTo>
                  <a:pt x="74526" y="1176314"/>
                </a:moveTo>
                <a:lnTo>
                  <a:pt x="62356" y="1180211"/>
                </a:lnTo>
                <a:lnTo>
                  <a:pt x="75775" y="1180211"/>
                </a:lnTo>
                <a:lnTo>
                  <a:pt x="74526" y="1176314"/>
                </a:lnTo>
                <a:close/>
              </a:path>
              <a:path w="3710304" h="1206500">
                <a:moveTo>
                  <a:pt x="3706495" y="0"/>
                </a:moveTo>
                <a:lnTo>
                  <a:pt x="70665" y="1164265"/>
                </a:lnTo>
                <a:lnTo>
                  <a:pt x="74526" y="1176314"/>
                </a:lnTo>
                <a:lnTo>
                  <a:pt x="3710304" y="12192"/>
                </a:lnTo>
                <a:lnTo>
                  <a:pt x="37064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707891" y="4111752"/>
            <a:ext cx="1583690" cy="338455"/>
          </a:xfrm>
          <a:prstGeom prst="rect">
            <a:avLst/>
          </a:prstGeom>
          <a:solidFill>
            <a:srgbClr val="F5F5F5"/>
          </a:solidFill>
          <a:ln w="914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214630">
              <a:lnSpc>
                <a:spcPct val="100000"/>
              </a:lnSpc>
              <a:spcBef>
                <a:spcPts val="300"/>
              </a:spcBef>
            </a:pP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客户信息留存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20</a:t>
            </a:fld>
            <a:endParaRPr spc="-5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6B95269-5258-4EDF-BC6A-AFFDB7D5F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35" y="174588"/>
            <a:ext cx="2853175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6303" y="1821535"/>
            <a:ext cx="3244215" cy="1786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目的：</a:t>
            </a:r>
            <a:r>
              <a:rPr sz="1100" b="1" spc="-2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输出传播内容，更为详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细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的活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介绍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通过 朋友圈广告的点击、微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信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的阅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读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原文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海报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维码的 扫描、H5的链接、约车广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告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的发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布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等各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平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台、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渠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道 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的点击，统一到一个平台</a:t>
            </a:r>
            <a:r>
              <a:rPr sz="1100" spc="-5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页面板块设置：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活动介绍、预约试驾、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腾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势电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车视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频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介绍等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建议上线时间：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2月</a:t>
            </a:r>
            <a:r>
              <a:rPr sz="1100" spc="-5" dirty="0">
                <a:latin typeface="微软雅黑" panose="020B0503020204020204" charset="-122"/>
                <a:cs typeface="微软雅黑" panose="020B0503020204020204" charset="-122"/>
              </a:rPr>
              <a:t>22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号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23368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&gt;&gt;Minisite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页面</a:t>
            </a:r>
            <a:r>
              <a:rPr sz="16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示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例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21860" y="4544364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图片仅为示例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04715" y="1923288"/>
            <a:ext cx="1568196" cy="2161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32347" y="1161288"/>
            <a:ext cx="1613916" cy="3688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88935" y="1813560"/>
            <a:ext cx="1571244" cy="23835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21</a:t>
            </a:fld>
            <a:endParaRPr spc="-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16251" y="1616963"/>
            <a:ext cx="1909572" cy="1909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23368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&gt;&gt;Minisite</a:t>
            </a:r>
            <a:r>
              <a:rPr sz="16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页面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案例展</a:t>
            </a:r>
            <a:r>
              <a:rPr sz="16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示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（扫</a:t>
            </a:r>
            <a:r>
              <a:rPr sz="16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码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即可观</a:t>
            </a:r>
            <a:r>
              <a:rPr sz="16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看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8670" y="3676903"/>
            <a:ext cx="17481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北京现代圣诞活动</a:t>
            </a:r>
            <a:r>
              <a:rPr sz="1200" spc="-5" dirty="0">
                <a:latin typeface="Calibri" panose="020F0502020204030204"/>
                <a:cs typeface="Calibri" panose="020F0502020204030204"/>
              </a:rPr>
              <a:t>Minisite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0576" y="1616963"/>
            <a:ext cx="1909572" cy="1909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43473" y="3676903"/>
            <a:ext cx="1786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一汽大众</a:t>
            </a:r>
            <a:r>
              <a:rPr sz="1200" spc="-5" dirty="0">
                <a:latin typeface="Calibri" panose="020F0502020204030204"/>
                <a:cs typeface="Calibri" panose="020F0502020204030204"/>
              </a:rPr>
              <a:t>·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奥迪活动</a:t>
            </a:r>
            <a:r>
              <a:rPr sz="1200" spc="-5" dirty="0">
                <a:latin typeface="Calibri" panose="020F0502020204030204"/>
                <a:cs typeface="Calibri" panose="020F0502020204030204"/>
              </a:rPr>
              <a:t>Minisite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22</a:t>
            </a:fld>
            <a:endParaRPr spc="-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23368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汽车视频拍摄建议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72484" y="2994660"/>
            <a:ext cx="2620517" cy="17579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87723" y="1275588"/>
            <a:ext cx="2592324" cy="17297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54507" y="1939952"/>
            <a:ext cx="3253740" cy="169291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视频拍摄角度建议：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48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1、专业试驾讲解视频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、炫酷驾驶操控视频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3、都市道路行驶唯美感视频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4、与竞品对比视频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建议拍摄2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-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3支小视</a:t>
            </a:r>
            <a:r>
              <a:rPr sz="1200" spc="-15" dirty="0">
                <a:latin typeface="微软雅黑" panose="020B0503020204020204" charset="-122"/>
                <a:cs typeface="微软雅黑" panose="020B0503020204020204" charset="-122"/>
              </a:rPr>
              <a:t>频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，每支视频不超过3</a:t>
            </a:r>
            <a:r>
              <a:rPr sz="1200" spc="-15" dirty="0">
                <a:latin typeface="微软雅黑" panose="020B0503020204020204" charset="-122"/>
                <a:cs typeface="微软雅黑" panose="020B0503020204020204" charset="-122"/>
              </a:rPr>
              <a:t>分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钟。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85488" y="4721355"/>
            <a:ext cx="2306573" cy="4221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00728" y="3212592"/>
            <a:ext cx="2278379" cy="15194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24828" y="3134867"/>
            <a:ext cx="2184654" cy="16466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40068" y="1527047"/>
            <a:ext cx="2156459" cy="16184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58940" y="4818887"/>
            <a:ext cx="1727453" cy="3246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74180" y="3212592"/>
            <a:ext cx="1699260" cy="16169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23</a:t>
            </a:fld>
            <a:endParaRPr spc="-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700"/>
          </a:p>
          <a:p>
            <a:pPr marL="52197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私家腾势车主激励措施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05144" y="3058667"/>
            <a:ext cx="2452878" cy="16253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20384" y="1472183"/>
            <a:ext cx="2424684" cy="1597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68425" y="1124016"/>
            <a:ext cx="4106545" cy="3370579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840"/>
              </a:spcBef>
              <a:buFont typeface="Meiryo" panose="020B0604030504040204" charset="-128"/>
              <a:buChar char="◆"/>
              <a:tabLst>
                <a:tab pos="299085" algn="l"/>
                <a:tab pos="299720" algn="l"/>
              </a:tabLst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车主参与方式：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1、坚决执行用户当天预约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顺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风车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免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单活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规则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2、坚决执行招手即停，让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户免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费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搭乘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动规则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3、当天车身统一张贴醒目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动标识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344805" indent="-332105">
              <a:lnSpc>
                <a:spcPct val="100000"/>
              </a:lnSpc>
              <a:spcBef>
                <a:spcPts val="695"/>
              </a:spcBef>
              <a:buFont typeface="Meiryo" panose="020B0604030504040204" charset="-128"/>
              <a:buChar char="◆"/>
              <a:tabLst>
                <a:tab pos="344805" algn="l"/>
                <a:tab pos="345440" algn="l"/>
              </a:tabLst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激励方式（建议）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1、免费洗车卡20次一张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2、价值200元车载吸尘器一台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3、汽车保险7折卡一张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266700" indent="-254000">
              <a:lnSpc>
                <a:spcPct val="100000"/>
              </a:lnSpc>
              <a:spcBef>
                <a:spcPts val="690"/>
              </a:spcBef>
              <a:buSzPct val="92000"/>
              <a:buFont typeface="Meiryo" panose="020B0604030504040204" charset="-128"/>
              <a:buChar char="◆"/>
              <a:tabLst>
                <a:tab pos="267335" algn="l"/>
              </a:tabLst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激励领取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活动结束后，凭参与活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证明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信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息，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统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一去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指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定</a:t>
            </a:r>
            <a:r>
              <a:rPr sz="1100" spc="-5" dirty="0">
                <a:latin typeface="微软雅黑" panose="020B0503020204020204" charset="-122"/>
                <a:cs typeface="微软雅黑" panose="020B0503020204020204" charset="-122"/>
              </a:rPr>
              <a:t>4S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店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领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取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主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与活动证明素材：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1、当天免单记录（行程证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明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、免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费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证明）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2、免单乘客合影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29071" y="4683246"/>
            <a:ext cx="2236470" cy="4602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44311" y="3220211"/>
            <a:ext cx="2208276" cy="14737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24</a:t>
            </a:fld>
            <a:endParaRPr spc="-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6088" y="3247644"/>
            <a:ext cx="2643377" cy="15506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91328" y="1735835"/>
            <a:ext cx="2615183" cy="1522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700"/>
          </a:p>
          <a:p>
            <a:pPr marL="52197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专车用户免单说明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6095" y="1314770"/>
            <a:ext cx="4755515" cy="309626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840"/>
              </a:spcBef>
              <a:buFont typeface="Meiryo" panose="020B0604030504040204" charset="-128"/>
              <a:buChar char="◆"/>
              <a:tabLst>
                <a:tab pos="299085" algn="l"/>
                <a:tab pos="299720" algn="l"/>
              </a:tabLst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用户参与方式：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1100" dirty="0">
                <a:latin typeface="Calibri" panose="020F0502020204030204"/>
                <a:cs typeface="Calibri" panose="020F0502020204030204"/>
              </a:rPr>
              <a:t>1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、用户当天预约腾势专车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Calibri" panose="020F0502020204030204"/>
                <a:cs typeface="Calibri" panose="020F0502020204030204"/>
              </a:rPr>
              <a:t>2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、行程结束后腾势专车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司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机点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击</a:t>
            </a:r>
            <a:r>
              <a:rPr sz="1100" dirty="0">
                <a:latin typeface="Calibri" panose="020F0502020204030204"/>
                <a:cs typeface="Calibri" panose="020F0502020204030204"/>
              </a:rPr>
              <a:t>“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免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单</a:t>
            </a:r>
            <a:r>
              <a:rPr sz="1100" dirty="0">
                <a:latin typeface="Calibri" panose="020F0502020204030204"/>
                <a:cs typeface="Calibri" panose="020F0502020204030204"/>
              </a:rPr>
              <a:t>”</a:t>
            </a:r>
            <a:endParaRPr sz="11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Calibri" panose="020F0502020204030204"/>
                <a:cs typeface="Calibri" panose="020F0502020204030204"/>
              </a:rPr>
              <a:t>3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、司机引导用户完成与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动车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辆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宣传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贴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合影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同时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户写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上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参与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免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费预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约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动乘坐感受，分享至朋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友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圈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Calibri" panose="020F0502020204030204"/>
                <a:cs typeface="Calibri" panose="020F0502020204030204"/>
              </a:rPr>
              <a:t>4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用户凭分享记录当天</a:t>
            </a:r>
            <a:r>
              <a:rPr sz="1100" b="1" spc="-1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去</a:t>
            </a:r>
            <a:r>
              <a:rPr sz="1100" b="1" spc="-5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4S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店试驾可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获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得</a:t>
            </a:r>
            <a:r>
              <a:rPr sz="1100" b="1" spc="-5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100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元专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使用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红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包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Calibri" panose="020F0502020204030204"/>
                <a:cs typeface="Calibri" panose="020F0502020204030204"/>
              </a:rPr>
              <a:t>5 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、现场领取纪念小礼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品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（绿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植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表情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公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仔</a:t>
            </a:r>
            <a:r>
              <a:rPr sz="1100" spc="-5" dirty="0">
                <a:latin typeface="微软雅黑" panose="020B0503020204020204" charset="-122"/>
                <a:cs typeface="微软雅黑" panose="020B0503020204020204" charset="-122"/>
              </a:rPr>
              <a:t>），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分享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绿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色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219710" indent="-207010">
              <a:lnSpc>
                <a:spcPct val="100000"/>
              </a:lnSpc>
              <a:spcBef>
                <a:spcPts val="695"/>
              </a:spcBef>
              <a:buFont typeface="Meiryo" panose="020B0604030504040204" charset="-128"/>
              <a:buChar char="◆"/>
              <a:tabLst>
                <a:tab pos="220345" algn="l"/>
              </a:tabLst>
            </a:pP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司机配合方式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1、坚决执行活动要求，为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户免单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2、当天车身统一张贴醒目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动标识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ts val="1980"/>
              </a:lnSpc>
              <a:spcBef>
                <a:spcPts val="175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3、引导用户完成拍照和分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享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（每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成一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单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并提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供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证明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建议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腾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额外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给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与 奖励：奖励一单10元钱或免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费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洗车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券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一张）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83680" y="4736591"/>
            <a:ext cx="2141981" cy="4069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98919" y="3342132"/>
            <a:ext cx="2113787" cy="14051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25</a:t>
            </a:fld>
            <a:endParaRPr spc="-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700"/>
          </a:p>
          <a:p>
            <a:pPr marL="52197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私家车主招募</a:t>
            </a: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H5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示例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7522" y="4525162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图片仅为示例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6240" y="1455419"/>
            <a:ext cx="1584960" cy="2817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24455" y="1455419"/>
            <a:ext cx="1584959" cy="2817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52671" y="1459991"/>
            <a:ext cx="1584960" cy="2817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79364" y="1452372"/>
            <a:ext cx="1586484" cy="28178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44156" y="1459991"/>
            <a:ext cx="1584959" cy="28178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26</a:t>
            </a:fld>
            <a:endParaRPr spc="-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00">
              <a:latin typeface="Times New Roman" panose="02020603050405020304"/>
              <a:cs typeface="Times New Roman" panose="02020603050405020304"/>
            </a:endParaRPr>
          </a:p>
          <a:p>
            <a:pPr marL="177165">
              <a:lnSpc>
                <a:spcPct val="100000"/>
              </a:lnSpc>
            </a:pPr>
            <a:r>
              <a:rPr sz="1700" b="1" dirty="0"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latin typeface="微软雅黑" panose="020B0503020204020204" charset="-122"/>
                <a:cs typeface="微软雅黑" panose="020B0503020204020204" charset="-122"/>
              </a:rPr>
              <a:t>社交海报设计策略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96313" y="2470530"/>
            <a:ext cx="208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从目标用户痛点出发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3464" y="2745337"/>
            <a:ext cx="2768600" cy="848360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75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让设计的海报直达受众内心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905" algn="ctr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提高海报分享度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48071" y="1383791"/>
            <a:ext cx="3482339" cy="3070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27</a:t>
            </a:fld>
            <a:endParaRPr spc="-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79" y="144779"/>
            <a:ext cx="4678680" cy="828040"/>
          </a:xfrm>
          <a:custGeom>
            <a:avLst/>
            <a:gdLst/>
            <a:ahLst/>
            <a:cxnLst/>
            <a:rect l="l" t="t" r="r" b="b"/>
            <a:pathLst>
              <a:path w="4678680" h="828040">
                <a:moveTo>
                  <a:pt x="0" y="827532"/>
                </a:moveTo>
                <a:lnTo>
                  <a:pt x="4678680" y="827532"/>
                </a:lnTo>
                <a:lnTo>
                  <a:pt x="4678680" y="0"/>
                </a:lnTo>
                <a:lnTo>
                  <a:pt x="0" y="0"/>
                </a:lnTo>
                <a:lnTo>
                  <a:pt x="0" y="82753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9473" y="453974"/>
            <a:ext cx="267144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6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社交海报面对人群分析一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7700" y="1455419"/>
            <a:ext cx="2375916" cy="1562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40023" y="1491996"/>
            <a:ext cx="2375916" cy="15560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67400" y="1491996"/>
            <a:ext cx="2161031" cy="15392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6240" y="3220211"/>
            <a:ext cx="2807335" cy="1247140"/>
          </a:xfrm>
          <a:custGeom>
            <a:avLst/>
            <a:gdLst/>
            <a:ahLst/>
            <a:cxnLst/>
            <a:rect l="l" t="t" r="r" b="b"/>
            <a:pathLst>
              <a:path w="2807335" h="1247139">
                <a:moveTo>
                  <a:pt x="0" y="1246632"/>
                </a:moveTo>
                <a:lnTo>
                  <a:pt x="2807208" y="1246632"/>
                </a:lnTo>
                <a:lnTo>
                  <a:pt x="2807208" y="0"/>
                </a:lnTo>
                <a:lnTo>
                  <a:pt x="0" y="0"/>
                </a:lnTo>
                <a:lnTo>
                  <a:pt x="0" y="124663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4370" y="3222523"/>
            <a:ext cx="2558415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05000">
              <a:lnSpc>
                <a:spcPct val="150000"/>
              </a:lnSpc>
              <a:spcBef>
                <a:spcPts val="1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人 群 一 ： </a:t>
            </a:r>
            <a:r>
              <a:rPr sz="1000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社会大众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核心痛点：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50000"/>
              </a:lnSpc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经济压力、房贷压力、工作</a:t>
            </a:r>
            <a:r>
              <a:rPr sz="1000" spc="-15" dirty="0"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社会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压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力、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婚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姻/  家庭压力、上班挤公交、健康（空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气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污染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等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76600" y="3220211"/>
            <a:ext cx="2735580" cy="1247140"/>
          </a:xfrm>
          <a:custGeom>
            <a:avLst/>
            <a:gdLst/>
            <a:ahLst/>
            <a:cxnLst/>
            <a:rect l="l" t="t" r="r" b="b"/>
            <a:pathLst>
              <a:path w="2735579" h="1247139">
                <a:moveTo>
                  <a:pt x="0" y="1246632"/>
                </a:moveTo>
                <a:lnTo>
                  <a:pt x="2735579" y="1246632"/>
                </a:lnTo>
                <a:lnTo>
                  <a:pt x="2735579" y="0"/>
                </a:lnTo>
                <a:lnTo>
                  <a:pt x="0" y="0"/>
                </a:lnTo>
                <a:lnTo>
                  <a:pt x="0" y="124663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355085" y="3222523"/>
            <a:ext cx="2485390" cy="11690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人群一：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0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媒体人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核心痛点：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50000"/>
              </a:lnSpc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工作</a:t>
            </a:r>
            <a:r>
              <a:rPr sz="1000" spc="-15" dirty="0"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社会压力、健康（空气污染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，频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繁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出 差、限行限号堵车等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28</a:t>
            </a:fld>
            <a:endParaRPr spc="-5" dirty="0"/>
          </a:p>
        </p:txBody>
      </p:sp>
      <p:sp>
        <p:nvSpPr>
          <p:cNvPr id="12" name="object 12"/>
          <p:cNvSpPr txBox="1"/>
          <p:nvPr/>
        </p:nvSpPr>
        <p:spPr>
          <a:xfrm>
            <a:off x="6120384" y="3220211"/>
            <a:ext cx="2339340" cy="124714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5240" rIns="0" bIns="0" rtlCol="0">
            <a:spAutoFit/>
          </a:bodyPr>
          <a:lstStyle/>
          <a:p>
            <a:pPr marL="92075" marR="1607820">
              <a:lnSpc>
                <a:spcPct val="150000"/>
              </a:lnSpc>
              <a:spcBef>
                <a:spcPts val="12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人 群 一 ： </a:t>
            </a:r>
            <a:r>
              <a:rPr sz="1000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企业中高层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核心痛点：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92075" marR="215265">
              <a:lnSpc>
                <a:spcPct val="150000"/>
              </a:lnSpc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健康（空气污染）、限行限号堵车、 企业发展、政策变化、、社交自由等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00"/>
          </a:p>
          <a:p>
            <a:pPr marL="17716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社交海报面对人群分析二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64435" y="1475613"/>
            <a:ext cx="4029710" cy="595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8035" marR="5080" indent="-775970">
              <a:lnSpc>
                <a:spcPct val="156000"/>
              </a:lnSpc>
              <a:spcBef>
                <a:spcPts val="10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结合腾势</a:t>
            </a:r>
            <a:r>
              <a:rPr sz="1200" spc="-5" dirty="0">
                <a:latin typeface="Calibri" panose="020F0502020204030204"/>
                <a:cs typeface="Calibri" panose="020F0502020204030204"/>
              </a:rPr>
              <a:t>EV</a:t>
            </a:r>
            <a:r>
              <a:rPr sz="1200" spc="-90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spc="-60" dirty="0">
                <a:latin typeface="Calibri" panose="020F0502020204030204"/>
                <a:cs typeface="Calibri" panose="020F0502020204030204"/>
              </a:rPr>
              <a:t>DAY,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每类人群找出一个核心的痛点</a:t>
            </a:r>
            <a:r>
              <a:rPr sz="1200" dirty="0">
                <a:latin typeface="Calibri" panose="020F0502020204030204"/>
                <a:cs typeface="Calibri" panose="020F0502020204030204"/>
              </a:rPr>
              <a:t>,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进行包装优化 进而达到触动受众内心的效果！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3100" y="2391155"/>
            <a:ext cx="1548765" cy="576580"/>
          </a:xfrm>
          <a:custGeom>
            <a:avLst/>
            <a:gdLst/>
            <a:ahLst/>
            <a:cxnLst/>
            <a:rect l="l" t="t" r="r" b="b"/>
            <a:pathLst>
              <a:path w="1548764" h="576580">
                <a:moveTo>
                  <a:pt x="1452372" y="0"/>
                </a:moveTo>
                <a:lnTo>
                  <a:pt x="96012" y="0"/>
                </a:lnTo>
                <a:lnTo>
                  <a:pt x="58614" y="7536"/>
                </a:lnTo>
                <a:lnTo>
                  <a:pt x="28098" y="28098"/>
                </a:lnTo>
                <a:lnTo>
                  <a:pt x="7536" y="58614"/>
                </a:lnTo>
                <a:lnTo>
                  <a:pt x="0" y="96012"/>
                </a:lnTo>
                <a:lnTo>
                  <a:pt x="0" y="480060"/>
                </a:lnTo>
                <a:lnTo>
                  <a:pt x="7536" y="517457"/>
                </a:lnTo>
                <a:lnTo>
                  <a:pt x="28098" y="547973"/>
                </a:lnTo>
                <a:lnTo>
                  <a:pt x="58614" y="568535"/>
                </a:lnTo>
                <a:lnTo>
                  <a:pt x="96012" y="576071"/>
                </a:lnTo>
                <a:lnTo>
                  <a:pt x="1452372" y="576071"/>
                </a:lnTo>
                <a:lnTo>
                  <a:pt x="1489769" y="568535"/>
                </a:lnTo>
                <a:lnTo>
                  <a:pt x="1520285" y="547973"/>
                </a:lnTo>
                <a:lnTo>
                  <a:pt x="1540847" y="517457"/>
                </a:lnTo>
                <a:lnTo>
                  <a:pt x="1548384" y="480060"/>
                </a:lnTo>
                <a:lnTo>
                  <a:pt x="1548384" y="96012"/>
                </a:lnTo>
                <a:lnTo>
                  <a:pt x="1540847" y="58614"/>
                </a:lnTo>
                <a:lnTo>
                  <a:pt x="1520285" y="28098"/>
                </a:lnTo>
                <a:lnTo>
                  <a:pt x="1489769" y="7536"/>
                </a:lnTo>
                <a:lnTo>
                  <a:pt x="1452372" y="0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95928" y="2391155"/>
            <a:ext cx="1548765" cy="576580"/>
          </a:xfrm>
          <a:custGeom>
            <a:avLst/>
            <a:gdLst/>
            <a:ahLst/>
            <a:cxnLst/>
            <a:rect l="l" t="t" r="r" b="b"/>
            <a:pathLst>
              <a:path w="1548764" h="576580">
                <a:moveTo>
                  <a:pt x="1452372" y="0"/>
                </a:moveTo>
                <a:lnTo>
                  <a:pt x="96012" y="0"/>
                </a:lnTo>
                <a:lnTo>
                  <a:pt x="58614" y="7536"/>
                </a:lnTo>
                <a:lnTo>
                  <a:pt x="28098" y="28098"/>
                </a:lnTo>
                <a:lnTo>
                  <a:pt x="7536" y="58614"/>
                </a:lnTo>
                <a:lnTo>
                  <a:pt x="0" y="96012"/>
                </a:lnTo>
                <a:lnTo>
                  <a:pt x="0" y="480060"/>
                </a:lnTo>
                <a:lnTo>
                  <a:pt x="7536" y="517457"/>
                </a:lnTo>
                <a:lnTo>
                  <a:pt x="28098" y="547973"/>
                </a:lnTo>
                <a:lnTo>
                  <a:pt x="58614" y="568535"/>
                </a:lnTo>
                <a:lnTo>
                  <a:pt x="96012" y="576071"/>
                </a:lnTo>
                <a:lnTo>
                  <a:pt x="1452372" y="576071"/>
                </a:lnTo>
                <a:lnTo>
                  <a:pt x="1489769" y="568535"/>
                </a:lnTo>
                <a:lnTo>
                  <a:pt x="1520285" y="547973"/>
                </a:lnTo>
                <a:lnTo>
                  <a:pt x="1540847" y="517457"/>
                </a:lnTo>
                <a:lnTo>
                  <a:pt x="1548384" y="480060"/>
                </a:lnTo>
                <a:lnTo>
                  <a:pt x="1548384" y="96012"/>
                </a:lnTo>
                <a:lnTo>
                  <a:pt x="1540847" y="58614"/>
                </a:lnTo>
                <a:lnTo>
                  <a:pt x="1520285" y="28098"/>
                </a:lnTo>
                <a:lnTo>
                  <a:pt x="1489769" y="7536"/>
                </a:lnTo>
                <a:lnTo>
                  <a:pt x="1452372" y="0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92011" y="2356104"/>
            <a:ext cx="1548765" cy="576580"/>
          </a:xfrm>
          <a:custGeom>
            <a:avLst/>
            <a:gdLst/>
            <a:ahLst/>
            <a:cxnLst/>
            <a:rect l="l" t="t" r="r" b="b"/>
            <a:pathLst>
              <a:path w="1548765" h="576580">
                <a:moveTo>
                  <a:pt x="1452371" y="0"/>
                </a:moveTo>
                <a:lnTo>
                  <a:pt x="96012" y="0"/>
                </a:lnTo>
                <a:lnTo>
                  <a:pt x="58614" y="7536"/>
                </a:lnTo>
                <a:lnTo>
                  <a:pt x="28098" y="28098"/>
                </a:lnTo>
                <a:lnTo>
                  <a:pt x="7536" y="58614"/>
                </a:lnTo>
                <a:lnTo>
                  <a:pt x="0" y="96012"/>
                </a:lnTo>
                <a:lnTo>
                  <a:pt x="0" y="480059"/>
                </a:lnTo>
                <a:lnTo>
                  <a:pt x="7536" y="517457"/>
                </a:lnTo>
                <a:lnTo>
                  <a:pt x="28098" y="547973"/>
                </a:lnTo>
                <a:lnTo>
                  <a:pt x="58614" y="568535"/>
                </a:lnTo>
                <a:lnTo>
                  <a:pt x="96012" y="576071"/>
                </a:lnTo>
                <a:lnTo>
                  <a:pt x="1452371" y="576071"/>
                </a:lnTo>
                <a:lnTo>
                  <a:pt x="1489769" y="568535"/>
                </a:lnTo>
                <a:lnTo>
                  <a:pt x="1520285" y="547973"/>
                </a:lnTo>
                <a:lnTo>
                  <a:pt x="1540847" y="517457"/>
                </a:lnTo>
                <a:lnTo>
                  <a:pt x="1548384" y="480059"/>
                </a:lnTo>
                <a:lnTo>
                  <a:pt x="1548384" y="96012"/>
                </a:lnTo>
                <a:lnTo>
                  <a:pt x="1540847" y="58614"/>
                </a:lnTo>
                <a:lnTo>
                  <a:pt x="1520285" y="28098"/>
                </a:lnTo>
                <a:lnTo>
                  <a:pt x="1489769" y="7536"/>
                </a:lnTo>
                <a:lnTo>
                  <a:pt x="1452371" y="0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44039" y="2542794"/>
            <a:ext cx="7391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社会大众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18203" y="2542794"/>
            <a:ext cx="5607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媒体人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08242" y="2542794"/>
            <a:ext cx="9169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企业中高层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51304" y="3112007"/>
            <a:ext cx="1260475" cy="396240"/>
          </a:xfrm>
          <a:custGeom>
            <a:avLst/>
            <a:gdLst/>
            <a:ahLst/>
            <a:cxnLst/>
            <a:rect l="l" t="t" r="r" b="b"/>
            <a:pathLst>
              <a:path w="1260475" h="396239">
                <a:moveTo>
                  <a:pt x="1260347" y="198119"/>
                </a:moveTo>
                <a:lnTo>
                  <a:pt x="0" y="198119"/>
                </a:lnTo>
                <a:lnTo>
                  <a:pt x="630173" y="396240"/>
                </a:lnTo>
                <a:lnTo>
                  <a:pt x="1260347" y="198119"/>
                </a:lnTo>
                <a:close/>
              </a:path>
              <a:path w="1260475" h="396239">
                <a:moveTo>
                  <a:pt x="945260" y="0"/>
                </a:moveTo>
                <a:lnTo>
                  <a:pt x="315087" y="0"/>
                </a:lnTo>
                <a:lnTo>
                  <a:pt x="315087" y="198119"/>
                </a:lnTo>
                <a:lnTo>
                  <a:pt x="945260" y="198119"/>
                </a:lnTo>
                <a:lnTo>
                  <a:pt x="94526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40708" y="3147060"/>
            <a:ext cx="1259205" cy="396240"/>
          </a:xfrm>
          <a:custGeom>
            <a:avLst/>
            <a:gdLst/>
            <a:ahLst/>
            <a:cxnLst/>
            <a:rect l="l" t="t" r="r" b="b"/>
            <a:pathLst>
              <a:path w="1259204" h="396239">
                <a:moveTo>
                  <a:pt x="1258824" y="198119"/>
                </a:moveTo>
                <a:lnTo>
                  <a:pt x="0" y="198119"/>
                </a:lnTo>
                <a:lnTo>
                  <a:pt x="629412" y="396239"/>
                </a:lnTo>
                <a:lnTo>
                  <a:pt x="1258824" y="198119"/>
                </a:lnTo>
                <a:close/>
              </a:path>
              <a:path w="1259204" h="396239">
                <a:moveTo>
                  <a:pt x="944117" y="0"/>
                </a:moveTo>
                <a:lnTo>
                  <a:pt x="314705" y="0"/>
                </a:lnTo>
                <a:lnTo>
                  <a:pt x="314705" y="198119"/>
                </a:lnTo>
                <a:lnTo>
                  <a:pt x="944117" y="198119"/>
                </a:lnTo>
                <a:lnTo>
                  <a:pt x="944117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08420" y="3112007"/>
            <a:ext cx="1260475" cy="396240"/>
          </a:xfrm>
          <a:custGeom>
            <a:avLst/>
            <a:gdLst/>
            <a:ahLst/>
            <a:cxnLst/>
            <a:rect l="l" t="t" r="r" b="b"/>
            <a:pathLst>
              <a:path w="1260475" h="396239">
                <a:moveTo>
                  <a:pt x="1260348" y="198119"/>
                </a:moveTo>
                <a:lnTo>
                  <a:pt x="0" y="198119"/>
                </a:lnTo>
                <a:lnTo>
                  <a:pt x="630174" y="396240"/>
                </a:lnTo>
                <a:lnTo>
                  <a:pt x="1260348" y="198119"/>
                </a:lnTo>
                <a:close/>
              </a:path>
              <a:path w="1260475" h="396239">
                <a:moveTo>
                  <a:pt x="945260" y="0"/>
                </a:moveTo>
                <a:lnTo>
                  <a:pt x="315086" y="0"/>
                </a:lnTo>
                <a:lnTo>
                  <a:pt x="315086" y="198119"/>
                </a:lnTo>
                <a:lnTo>
                  <a:pt x="945260" y="198119"/>
                </a:lnTo>
                <a:lnTo>
                  <a:pt x="94526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269617" y="3644010"/>
            <a:ext cx="787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上班挤公交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34332" y="3644010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频繁出差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27850" y="3679952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健康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54693" y="4163567"/>
            <a:ext cx="0" cy="416559"/>
          </a:xfrm>
          <a:custGeom>
            <a:avLst/>
            <a:gdLst/>
            <a:ahLst/>
            <a:cxnLst/>
            <a:rect l="l" t="t" r="r" b="b"/>
            <a:pathLst>
              <a:path h="416560">
                <a:moveTo>
                  <a:pt x="0" y="0"/>
                </a:moveTo>
                <a:lnTo>
                  <a:pt x="0" y="416051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71472" y="4154423"/>
            <a:ext cx="1945005" cy="577850"/>
          </a:xfrm>
          <a:custGeom>
            <a:avLst/>
            <a:gdLst/>
            <a:ahLst/>
            <a:cxnLst/>
            <a:rect l="l" t="t" r="r" b="b"/>
            <a:pathLst>
              <a:path w="1945004" h="577850">
                <a:moveTo>
                  <a:pt x="1848357" y="0"/>
                </a:moveTo>
                <a:lnTo>
                  <a:pt x="96265" y="0"/>
                </a:lnTo>
                <a:lnTo>
                  <a:pt x="58775" y="7565"/>
                </a:lnTo>
                <a:lnTo>
                  <a:pt x="28178" y="28197"/>
                </a:lnTo>
                <a:lnTo>
                  <a:pt x="7558" y="58796"/>
                </a:lnTo>
                <a:lnTo>
                  <a:pt x="0" y="96265"/>
                </a:lnTo>
                <a:lnTo>
                  <a:pt x="0" y="481330"/>
                </a:lnTo>
                <a:lnTo>
                  <a:pt x="7558" y="518799"/>
                </a:lnTo>
                <a:lnTo>
                  <a:pt x="28178" y="549398"/>
                </a:lnTo>
                <a:lnTo>
                  <a:pt x="58775" y="570030"/>
                </a:lnTo>
                <a:lnTo>
                  <a:pt x="96265" y="577596"/>
                </a:lnTo>
                <a:lnTo>
                  <a:pt x="1848357" y="577596"/>
                </a:lnTo>
                <a:lnTo>
                  <a:pt x="1885848" y="570030"/>
                </a:lnTo>
                <a:lnTo>
                  <a:pt x="1916445" y="549398"/>
                </a:lnTo>
                <a:lnTo>
                  <a:pt x="1937065" y="518799"/>
                </a:lnTo>
                <a:lnTo>
                  <a:pt x="1944624" y="481330"/>
                </a:lnTo>
                <a:lnTo>
                  <a:pt x="1944624" y="96265"/>
                </a:lnTo>
                <a:lnTo>
                  <a:pt x="1937065" y="58796"/>
                </a:lnTo>
                <a:lnTo>
                  <a:pt x="1916445" y="28197"/>
                </a:lnTo>
                <a:lnTo>
                  <a:pt x="1885848" y="7565"/>
                </a:lnTo>
                <a:lnTo>
                  <a:pt x="1848357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887473" y="4120265"/>
            <a:ext cx="1854200" cy="57404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活动期间免费预约腾势专车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48260" algn="ctr">
              <a:lnSpc>
                <a:spcPct val="100000"/>
              </a:lnSpc>
              <a:spcBef>
                <a:spcPts val="720"/>
              </a:spcBef>
            </a:pP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上班不在挤公交和地铁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067555" y="4180332"/>
            <a:ext cx="1369060" cy="576580"/>
          </a:xfrm>
          <a:custGeom>
            <a:avLst/>
            <a:gdLst/>
            <a:ahLst/>
            <a:cxnLst/>
            <a:rect l="l" t="t" r="r" b="b"/>
            <a:pathLst>
              <a:path w="1369060" h="576579">
                <a:moveTo>
                  <a:pt x="1272540" y="0"/>
                </a:moveTo>
                <a:lnTo>
                  <a:pt x="96012" y="0"/>
                </a:lnTo>
                <a:lnTo>
                  <a:pt x="58614" y="7545"/>
                </a:lnTo>
                <a:lnTo>
                  <a:pt x="28098" y="28122"/>
                </a:lnTo>
                <a:lnTo>
                  <a:pt x="7536" y="58641"/>
                </a:lnTo>
                <a:lnTo>
                  <a:pt x="0" y="96012"/>
                </a:lnTo>
                <a:lnTo>
                  <a:pt x="0" y="480060"/>
                </a:lnTo>
                <a:lnTo>
                  <a:pt x="7536" y="517430"/>
                </a:lnTo>
                <a:lnTo>
                  <a:pt x="28098" y="547949"/>
                </a:lnTo>
                <a:lnTo>
                  <a:pt x="58614" y="568526"/>
                </a:lnTo>
                <a:lnTo>
                  <a:pt x="96012" y="576072"/>
                </a:lnTo>
                <a:lnTo>
                  <a:pt x="1272540" y="576072"/>
                </a:lnTo>
                <a:lnTo>
                  <a:pt x="1309937" y="568526"/>
                </a:lnTo>
                <a:lnTo>
                  <a:pt x="1340453" y="547949"/>
                </a:lnTo>
                <a:lnTo>
                  <a:pt x="1361015" y="517430"/>
                </a:lnTo>
                <a:lnTo>
                  <a:pt x="1368552" y="480060"/>
                </a:lnTo>
                <a:lnTo>
                  <a:pt x="1368552" y="96012"/>
                </a:lnTo>
                <a:lnTo>
                  <a:pt x="1361015" y="58641"/>
                </a:lnTo>
                <a:lnTo>
                  <a:pt x="1340453" y="28122"/>
                </a:lnTo>
                <a:lnTo>
                  <a:pt x="1309937" y="7545"/>
                </a:lnTo>
                <a:lnTo>
                  <a:pt x="127254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130166" y="4144953"/>
            <a:ext cx="1244600" cy="57404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媒体预约腾势专车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329565">
              <a:lnSpc>
                <a:spcPct val="100000"/>
              </a:lnSpc>
              <a:spcBef>
                <a:spcPts val="720"/>
              </a:spcBef>
            </a:pP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免费接送机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75603" y="4192523"/>
            <a:ext cx="2304415" cy="612775"/>
          </a:xfrm>
          <a:custGeom>
            <a:avLst/>
            <a:gdLst/>
            <a:ahLst/>
            <a:cxnLst/>
            <a:rect l="l" t="t" r="r" b="b"/>
            <a:pathLst>
              <a:path w="2304415" h="612775">
                <a:moveTo>
                  <a:pt x="2202179" y="0"/>
                </a:moveTo>
                <a:lnTo>
                  <a:pt x="102108" y="0"/>
                </a:lnTo>
                <a:lnTo>
                  <a:pt x="62364" y="8024"/>
                </a:lnTo>
                <a:lnTo>
                  <a:pt x="29908" y="29908"/>
                </a:lnTo>
                <a:lnTo>
                  <a:pt x="8024" y="62364"/>
                </a:lnTo>
                <a:lnTo>
                  <a:pt x="0" y="102107"/>
                </a:lnTo>
                <a:lnTo>
                  <a:pt x="0" y="510539"/>
                </a:lnTo>
                <a:lnTo>
                  <a:pt x="8024" y="550283"/>
                </a:lnTo>
                <a:lnTo>
                  <a:pt x="29908" y="582739"/>
                </a:lnTo>
                <a:lnTo>
                  <a:pt x="62364" y="604623"/>
                </a:lnTo>
                <a:lnTo>
                  <a:pt x="102108" y="612647"/>
                </a:lnTo>
                <a:lnTo>
                  <a:pt x="2202179" y="612647"/>
                </a:lnTo>
                <a:lnTo>
                  <a:pt x="2241923" y="604623"/>
                </a:lnTo>
                <a:lnTo>
                  <a:pt x="2274379" y="582739"/>
                </a:lnTo>
                <a:lnTo>
                  <a:pt x="2296263" y="550283"/>
                </a:lnTo>
                <a:lnTo>
                  <a:pt x="2304288" y="510539"/>
                </a:lnTo>
                <a:lnTo>
                  <a:pt x="2304288" y="102107"/>
                </a:lnTo>
                <a:lnTo>
                  <a:pt x="2296263" y="62364"/>
                </a:lnTo>
                <a:lnTo>
                  <a:pt x="2274379" y="29908"/>
                </a:lnTo>
                <a:lnTo>
                  <a:pt x="2241923" y="8024"/>
                </a:lnTo>
                <a:lnTo>
                  <a:pt x="2202179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110732" y="4206646"/>
            <a:ext cx="21107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205" marR="5080" indent="-10414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腾势EV</a:t>
            </a:r>
            <a:r>
              <a:rPr sz="1200" spc="-6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50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活动倡导用实际行 动保护环境，减少环境污染保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344805">
              <a:lnSpc>
                <a:spcPct val="100000"/>
              </a:lnSpc>
            </a:pP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护空气，为健康助力。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2437" y="2514980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目标人群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2437" y="3667505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核心痛点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7619" y="4351731"/>
            <a:ext cx="636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活动利益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95400" y="2427732"/>
            <a:ext cx="368935" cy="504825"/>
          </a:xfrm>
          <a:custGeom>
            <a:avLst/>
            <a:gdLst/>
            <a:ahLst/>
            <a:cxnLst/>
            <a:rect l="l" t="t" r="r" b="b"/>
            <a:pathLst>
              <a:path w="368935" h="504825">
                <a:moveTo>
                  <a:pt x="184403" y="0"/>
                </a:moveTo>
                <a:lnTo>
                  <a:pt x="184403" y="126111"/>
                </a:lnTo>
                <a:lnTo>
                  <a:pt x="0" y="126111"/>
                </a:lnTo>
                <a:lnTo>
                  <a:pt x="0" y="378332"/>
                </a:lnTo>
                <a:lnTo>
                  <a:pt x="184403" y="378332"/>
                </a:lnTo>
                <a:lnTo>
                  <a:pt x="184403" y="504444"/>
                </a:lnTo>
                <a:lnTo>
                  <a:pt x="368807" y="252222"/>
                </a:lnTo>
                <a:lnTo>
                  <a:pt x="184403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95400" y="3543300"/>
            <a:ext cx="368935" cy="504825"/>
          </a:xfrm>
          <a:custGeom>
            <a:avLst/>
            <a:gdLst/>
            <a:ahLst/>
            <a:cxnLst/>
            <a:rect l="l" t="t" r="r" b="b"/>
            <a:pathLst>
              <a:path w="368935" h="504825">
                <a:moveTo>
                  <a:pt x="184403" y="0"/>
                </a:moveTo>
                <a:lnTo>
                  <a:pt x="184403" y="126111"/>
                </a:lnTo>
                <a:lnTo>
                  <a:pt x="0" y="126111"/>
                </a:lnTo>
                <a:lnTo>
                  <a:pt x="0" y="378333"/>
                </a:lnTo>
                <a:lnTo>
                  <a:pt x="184403" y="378333"/>
                </a:lnTo>
                <a:lnTo>
                  <a:pt x="184403" y="504444"/>
                </a:lnTo>
                <a:lnTo>
                  <a:pt x="368807" y="252222"/>
                </a:lnTo>
                <a:lnTo>
                  <a:pt x="184403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87780" y="4227576"/>
            <a:ext cx="367665" cy="504825"/>
          </a:xfrm>
          <a:custGeom>
            <a:avLst/>
            <a:gdLst/>
            <a:ahLst/>
            <a:cxnLst/>
            <a:rect l="l" t="t" r="r" b="b"/>
            <a:pathLst>
              <a:path w="367664" h="504825">
                <a:moveTo>
                  <a:pt x="183641" y="0"/>
                </a:moveTo>
                <a:lnTo>
                  <a:pt x="183641" y="126111"/>
                </a:lnTo>
                <a:lnTo>
                  <a:pt x="0" y="126111"/>
                </a:lnTo>
                <a:lnTo>
                  <a:pt x="0" y="378333"/>
                </a:lnTo>
                <a:lnTo>
                  <a:pt x="183641" y="378333"/>
                </a:lnTo>
                <a:lnTo>
                  <a:pt x="183641" y="504444"/>
                </a:lnTo>
                <a:lnTo>
                  <a:pt x="367283" y="252222"/>
                </a:lnTo>
                <a:lnTo>
                  <a:pt x="18364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29</a:t>
            </a:fld>
            <a:endParaRPr spc="-5" dirty="0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6F13E7D9-C266-4B01-8634-AF03A3636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35" y="174588"/>
            <a:ext cx="2853175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72917" y="2258567"/>
            <a:ext cx="3023870" cy="0"/>
          </a:xfrm>
          <a:custGeom>
            <a:avLst/>
            <a:gdLst/>
            <a:ahLst/>
            <a:cxnLst/>
            <a:rect l="l" t="t" r="r" b="b"/>
            <a:pathLst>
              <a:path w="3023870">
                <a:moveTo>
                  <a:pt x="0" y="0"/>
                </a:moveTo>
                <a:lnTo>
                  <a:pt x="3023616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59964" y="2258567"/>
            <a:ext cx="3049905" cy="0"/>
          </a:xfrm>
          <a:custGeom>
            <a:avLst/>
            <a:gdLst/>
            <a:ahLst/>
            <a:cxnLst/>
            <a:rect l="l" t="t" r="r" b="b"/>
            <a:pathLst>
              <a:path w="3049904">
                <a:moveTo>
                  <a:pt x="0" y="0"/>
                </a:moveTo>
                <a:lnTo>
                  <a:pt x="3049524" y="0"/>
                </a:lnTo>
              </a:path>
            </a:pathLst>
          </a:custGeom>
          <a:ln w="4572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2917" y="2994660"/>
            <a:ext cx="3023870" cy="0"/>
          </a:xfrm>
          <a:custGeom>
            <a:avLst/>
            <a:gdLst/>
            <a:ahLst/>
            <a:cxnLst/>
            <a:rect l="l" t="t" r="r" b="b"/>
            <a:pathLst>
              <a:path w="3023870">
                <a:moveTo>
                  <a:pt x="0" y="0"/>
                </a:moveTo>
                <a:lnTo>
                  <a:pt x="3023616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59964" y="2994660"/>
            <a:ext cx="3049905" cy="0"/>
          </a:xfrm>
          <a:custGeom>
            <a:avLst/>
            <a:gdLst/>
            <a:ahLst/>
            <a:cxnLst/>
            <a:rect l="l" t="t" r="r" b="b"/>
            <a:pathLst>
              <a:path w="3049904">
                <a:moveTo>
                  <a:pt x="0" y="0"/>
                </a:moveTo>
                <a:lnTo>
                  <a:pt x="3049524" y="0"/>
                </a:lnTo>
              </a:path>
            </a:pathLst>
          </a:custGeom>
          <a:ln w="4572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574796" y="2383917"/>
            <a:ext cx="14763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0</a:t>
            </a:r>
            <a:r>
              <a:rPr sz="3200" b="1" spc="260" dirty="0">
                <a:latin typeface="微软雅黑" panose="020B0503020204020204" charset="-122"/>
                <a:cs typeface="微软雅黑" panose="020B0503020204020204" charset="-122"/>
              </a:rPr>
              <a:t>1</a:t>
            </a:r>
            <a:r>
              <a:rPr sz="2700" baseline="2000" dirty="0">
                <a:latin typeface="微软雅黑" panose="020B0503020204020204" charset="-122"/>
                <a:cs typeface="微软雅黑" panose="020B0503020204020204" charset="-122"/>
              </a:rPr>
              <a:t>策略思考</a:t>
            </a:r>
            <a:endParaRPr sz="2700" baseline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59621" y="4957521"/>
            <a:ext cx="9588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z="700" spc="-5" dirty="0">
                <a:latin typeface="Calibri" panose="020F0502020204030204"/>
                <a:cs typeface="Calibri" panose="020F0502020204030204"/>
              </a:rPr>
              <a:t>3</a:t>
            </a:fld>
            <a:endParaRPr sz="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21911" y="2335895"/>
            <a:ext cx="868044" cy="266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b="1" i="1" spc="-30" dirty="0">
                <a:latin typeface="微软雅黑" panose="020B0503020204020204" charset="-122"/>
                <a:cs typeface="微软雅黑" panose="020B0503020204020204" charset="-122"/>
              </a:rPr>
              <a:t>Part</a:t>
            </a:r>
            <a:r>
              <a:rPr sz="1550" b="1" i="1" spc="-8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550" b="1" i="1" spc="-40" dirty="0">
                <a:latin typeface="微软雅黑" panose="020B0503020204020204" charset="-122"/>
                <a:cs typeface="微软雅黑" panose="020B0503020204020204" charset="-122"/>
              </a:rPr>
              <a:t>One</a:t>
            </a:r>
            <a:endParaRPr sz="15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00"/>
          </a:p>
          <a:p>
            <a:pPr marL="17716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Table of</a:t>
            </a:r>
            <a:r>
              <a:rPr sz="1700" b="1" spc="-2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Content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150"/>
          </a:p>
          <a:p>
            <a:pPr marL="27305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&gt;&gt;社会大众社交海报示例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95016" y="1347216"/>
            <a:ext cx="1740408" cy="3096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6111" y="1347216"/>
            <a:ext cx="1740408" cy="3096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66488" y="1347216"/>
            <a:ext cx="1741932" cy="30967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74535" y="1347216"/>
            <a:ext cx="1741931" cy="30967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30</a:t>
            </a:fld>
            <a:endParaRPr spc="-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150"/>
          </a:p>
          <a:p>
            <a:pPr marL="27305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&gt;&gt;企业中高层社交海报示例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7532" y="1257300"/>
            <a:ext cx="1831848" cy="3256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6600" y="1257300"/>
            <a:ext cx="1830324" cy="3256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24144" y="1257300"/>
            <a:ext cx="1831848" cy="32567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31</a:t>
            </a:fld>
            <a:endParaRPr spc="-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150"/>
          </a:p>
          <a:p>
            <a:pPr marL="27305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&gt;&gt;媒体人社交海报设计示例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2896" y="1455419"/>
            <a:ext cx="1842516" cy="3276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01640" y="1455419"/>
            <a:ext cx="1842516" cy="3276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87267" y="1455419"/>
            <a:ext cx="1842516" cy="3276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32</a:t>
            </a:fld>
            <a:endParaRPr spc="-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150"/>
          </a:p>
          <a:p>
            <a:pPr marL="197485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&gt;&gt;线上预热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——朋友圈广告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6303" y="1534769"/>
            <a:ext cx="4220845" cy="1534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37360">
              <a:lnSpc>
                <a:spcPct val="150000"/>
              </a:lnSpc>
              <a:spcBef>
                <a:spcPts val="100"/>
              </a:spcBef>
            </a:pP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特点：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定位精准、受众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优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质、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覆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盖面广 </a:t>
            </a: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内容：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《腾势EV</a:t>
            </a:r>
            <a:r>
              <a:rPr sz="1100" spc="-5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DAY邀您免费坐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专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车》 </a:t>
            </a: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建议上线时间：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3月6日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地点：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北京、上海、广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州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、深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圳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、杭州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50000"/>
              </a:lnSpc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在北上广深杭五个城市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发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布朋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友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圈广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告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对活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进行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预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热宣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传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，并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体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现 五个城市独有的特征，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广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而告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之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，同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招募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动参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者。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6303" y="3294437"/>
            <a:ext cx="2229485" cy="128460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新能源、新时代；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5334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不在挤公交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2018年3月9日邀您免费乘坐专车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还可分享百万专车使用券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终端连接：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点击广告到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minisite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页面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75859" y="1769364"/>
            <a:ext cx="3739895" cy="2104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085715" y="4149038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图片仅为示例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33</a:t>
            </a:fld>
            <a:endParaRPr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7892288" y="3529329"/>
            <a:ext cx="482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上海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76288" y="2737104"/>
            <a:ext cx="1617345" cy="338455"/>
          </a:xfrm>
          <a:prstGeom prst="rect">
            <a:avLst/>
          </a:prstGeom>
          <a:solidFill>
            <a:srgbClr val="000000">
              <a:alpha val="50979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不再挤公</a:t>
            </a:r>
            <a:r>
              <a:rPr sz="800" b="1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交</a:t>
            </a:r>
            <a:r>
              <a:rPr sz="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/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地铁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2018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8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3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800" b="1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9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日邀</a:t>
            </a:r>
            <a:r>
              <a:rPr sz="8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您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免费</a:t>
            </a:r>
            <a:r>
              <a:rPr sz="8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坐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专车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 marL="236855">
              <a:lnSpc>
                <a:spcPct val="100000"/>
              </a:lnSpc>
            </a:pPr>
            <a:r>
              <a:rPr sz="1600" b="1" spc="-10" dirty="0">
                <a:latin typeface="微软雅黑" panose="020B0503020204020204" charset="-122"/>
                <a:cs typeface="微软雅黑" panose="020B0503020204020204" charset="-122"/>
              </a:rPr>
              <a:t>&gt;&gt;线上预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热——</a:t>
            </a:r>
            <a:r>
              <a:rPr sz="1600" b="1" spc="-10" dirty="0">
                <a:latin typeface="微软雅黑" panose="020B0503020204020204" charset="-122"/>
                <a:cs typeface="微软雅黑" panose="020B0503020204020204" charset="-122"/>
              </a:rPr>
              <a:t>朋友圈广告图示例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0718" y="2932938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图片仅为示例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21193" y="2917951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图片仅为示例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40180" y="1214627"/>
            <a:ext cx="2988564" cy="1680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50308" y="3078479"/>
            <a:ext cx="2988564" cy="1680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65547" y="1210055"/>
            <a:ext cx="2988564" cy="1679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31036" y="3086100"/>
            <a:ext cx="2988564" cy="16809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68039" y="2596083"/>
            <a:ext cx="4826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北京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34</a:t>
            </a:fld>
            <a:endParaRPr spc="-5" dirty="0"/>
          </a:p>
        </p:txBody>
      </p:sp>
      <p:sp>
        <p:nvSpPr>
          <p:cNvPr id="10" name="object 10"/>
          <p:cNvSpPr txBox="1"/>
          <p:nvPr/>
        </p:nvSpPr>
        <p:spPr>
          <a:xfrm>
            <a:off x="2772155" y="1944623"/>
            <a:ext cx="1656714" cy="340360"/>
          </a:xfrm>
          <a:prstGeom prst="rect">
            <a:avLst/>
          </a:prstGeom>
          <a:solidFill>
            <a:srgbClr val="000000">
              <a:alpha val="50979"/>
            </a:srgbClr>
          </a:solidFill>
        </p:spPr>
        <p:txBody>
          <a:bodyPr vert="horz" wrap="square" lIns="0" tIns="4127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5"/>
              </a:spcBef>
            </a:pP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不再挤公交</a:t>
            </a:r>
            <a:r>
              <a:rPr sz="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/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地铁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90805">
              <a:lnSpc>
                <a:spcPct val="100000"/>
              </a:lnSpc>
            </a:pPr>
            <a:r>
              <a:rPr sz="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2018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800" b="1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3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8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9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日邀</a:t>
            </a:r>
            <a:r>
              <a:rPr sz="8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您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免费</a:t>
            </a:r>
            <a:r>
              <a:rPr sz="8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坐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专车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86855" y="1981200"/>
            <a:ext cx="1617345" cy="338455"/>
          </a:xfrm>
          <a:prstGeom prst="rect">
            <a:avLst/>
          </a:prstGeom>
          <a:solidFill>
            <a:srgbClr val="000000">
              <a:alpha val="50979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0"/>
              </a:spcBef>
            </a:pP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不再挤公交</a:t>
            </a:r>
            <a:r>
              <a:rPr sz="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/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地铁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92710">
              <a:lnSpc>
                <a:spcPct val="100000"/>
              </a:lnSpc>
            </a:pPr>
            <a:r>
              <a:rPr sz="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2018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800" b="1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3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800" b="1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9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日邀</a:t>
            </a:r>
            <a:r>
              <a:rPr sz="8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您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免费</a:t>
            </a:r>
            <a:r>
              <a:rPr sz="8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坐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专车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75788" y="3838955"/>
            <a:ext cx="1516380" cy="338455"/>
          </a:xfrm>
          <a:prstGeom prst="rect">
            <a:avLst/>
          </a:prstGeom>
          <a:solidFill>
            <a:srgbClr val="000000">
              <a:alpha val="50979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不再挤公交</a:t>
            </a:r>
            <a:r>
              <a:rPr sz="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/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地铁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92075">
              <a:lnSpc>
                <a:spcPct val="100000"/>
              </a:lnSpc>
            </a:pPr>
            <a:r>
              <a:rPr sz="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2018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800" b="1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3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800" b="1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9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日邀</a:t>
            </a:r>
            <a:r>
              <a:rPr sz="8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您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免费</a:t>
            </a:r>
            <a:r>
              <a:rPr sz="8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坐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专车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20384" y="3781044"/>
            <a:ext cx="1620520" cy="338455"/>
          </a:xfrm>
          <a:prstGeom prst="rect">
            <a:avLst/>
          </a:prstGeom>
          <a:solidFill>
            <a:srgbClr val="000000">
              <a:alpha val="50979"/>
            </a:srgbClr>
          </a:solidFill>
        </p:spPr>
        <p:txBody>
          <a:bodyPr vert="horz" wrap="square" lIns="0" tIns="4127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5"/>
              </a:spcBef>
            </a:pP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不再挤公交</a:t>
            </a:r>
            <a:r>
              <a:rPr sz="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/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地铁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92710">
              <a:lnSpc>
                <a:spcPct val="100000"/>
              </a:lnSpc>
            </a:pPr>
            <a:r>
              <a:rPr sz="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2018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800" b="1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3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800" b="1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9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日邀</a:t>
            </a:r>
            <a:r>
              <a:rPr sz="8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您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免费</a:t>
            </a:r>
            <a:r>
              <a:rPr sz="8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坐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专车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75093" y="4345330"/>
            <a:ext cx="4832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广州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75093" y="2532710"/>
            <a:ext cx="48323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杭州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17416" y="4345025"/>
            <a:ext cx="4826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深圳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650"/>
          </a:p>
          <a:p>
            <a:pPr marL="38100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线上预</a:t>
            </a: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热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——首汽、神马约车平台广告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5505" y="1834098"/>
            <a:ext cx="3495040" cy="173101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0"/>
              </a:spcBef>
              <a:buFont typeface="Meiryo" panose="020B0604030504040204" charset="-128"/>
              <a:buChar char="■"/>
              <a:tabLst>
                <a:tab pos="299085" algn="l"/>
                <a:tab pos="29972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腾势联合神马专车</a:t>
            </a:r>
            <a:r>
              <a:rPr sz="1400" spc="-10" dirty="0">
                <a:latin typeface="微软雅黑" panose="020B0503020204020204" charset="-122"/>
                <a:cs typeface="微软雅黑" panose="020B0503020204020204" charset="-122"/>
              </a:rPr>
              <a:t>&amp;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首汽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约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车合作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883285">
              <a:lnSpc>
                <a:spcPct val="150000"/>
              </a:lnSpc>
              <a:spcBef>
                <a:spcPts val="45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特点：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受众精准、覆盖面广、传播迅速 </a:t>
            </a: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目的：</a:t>
            </a:r>
            <a:r>
              <a:rPr sz="1200" b="1" spc="-3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输出传播内容，覆盖社交平台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内容：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在打开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APP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的首页设置活动预告的信息。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建议上线时间：3月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5日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终端连接：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点击广告，查看详情，链到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minisite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页面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04891" y="4688535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图片仅为示例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72684" y="1537716"/>
            <a:ext cx="1655064" cy="2942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35</a:t>
            </a:fld>
            <a:endParaRPr spc="-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30861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线上预热——汽车网站广告发布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6471" y="1686457"/>
            <a:ext cx="3271520" cy="1120775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25"/>
              </a:spcBef>
              <a:buFont typeface="Meiryo" panose="020B0604030504040204" charset="-128"/>
              <a:buChar char="■"/>
              <a:tabLst>
                <a:tab pos="299085" algn="l"/>
                <a:tab pos="299720" algn="l"/>
              </a:tabLst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汽车类网站广告发布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690245">
              <a:lnSpc>
                <a:spcPct val="150000"/>
              </a:lnSpc>
              <a:spcBef>
                <a:spcPts val="75"/>
              </a:spcBef>
            </a:pP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特点：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受众精准、覆盖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面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广、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传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播迅速</a:t>
            </a:r>
            <a:r>
              <a:rPr sz="1100" spc="-2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目 的：</a:t>
            </a:r>
            <a:r>
              <a:rPr sz="1100" b="1" spc="-3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输出传播内容，覆盖潜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购车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受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众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引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导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其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预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约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乘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切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身感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受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腾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舒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适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乘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坐体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验，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6471" y="2864866"/>
            <a:ext cx="10071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增加购买的欲望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471" y="3033115"/>
            <a:ext cx="3322320" cy="1534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内容：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打开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汽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车网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站首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页，会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发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布“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腾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100" spc="-2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DAY，  开启出行新时代”活动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预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告。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还可分享百万专车红包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461010" indent="40640">
              <a:lnSpc>
                <a:spcPct val="150000"/>
              </a:lnSpc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建议合作平台：易车网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汽车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之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家、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爱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卡汽车 建议上线时间：3月6日上线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终端连接：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点击广告到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minisite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页面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71315" y="1923288"/>
            <a:ext cx="5437632" cy="2319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00450" y="2140457"/>
            <a:ext cx="5544820" cy="901065"/>
          </a:xfrm>
          <a:custGeom>
            <a:avLst/>
            <a:gdLst/>
            <a:ahLst/>
            <a:cxnLst/>
            <a:rect l="l" t="t" r="r" b="b"/>
            <a:pathLst>
              <a:path w="5544820" h="901064">
                <a:moveTo>
                  <a:pt x="0" y="900683"/>
                </a:moveTo>
                <a:lnTo>
                  <a:pt x="5544311" y="900683"/>
                </a:lnTo>
                <a:lnTo>
                  <a:pt x="5544311" y="0"/>
                </a:lnTo>
                <a:lnTo>
                  <a:pt x="0" y="0"/>
                </a:lnTo>
                <a:lnTo>
                  <a:pt x="0" y="900683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20414" y="4427016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图片仅为示例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71315" y="2464307"/>
            <a:ext cx="5329428" cy="499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31460" y="2816098"/>
            <a:ext cx="13512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2018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800" b="1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3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800" b="1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9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日邀</a:t>
            </a:r>
            <a:r>
              <a:rPr sz="8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您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免费</a:t>
            </a:r>
            <a:r>
              <a:rPr sz="8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坐</a:t>
            </a:r>
            <a:r>
              <a:rPr sz="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专车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36</a:t>
            </a:fld>
            <a:endParaRPr spc="-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230505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线上预</a:t>
            </a: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热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——区域微信</a:t>
            </a:r>
            <a:r>
              <a:rPr sz="1600" b="1" spc="-2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KOL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稿件内容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2315" y="3480815"/>
            <a:ext cx="4909566" cy="4015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2315" y="1703819"/>
            <a:ext cx="4909566" cy="4015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67528" y="2983992"/>
            <a:ext cx="1897379" cy="1066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64907" y="3770376"/>
            <a:ext cx="1620011" cy="1068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67528" y="1306067"/>
            <a:ext cx="3596639" cy="685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78196" y="2107692"/>
            <a:ext cx="3585972" cy="6797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25627" y="1268983"/>
            <a:ext cx="4487545" cy="3600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1785" indent="-286385">
              <a:lnSpc>
                <a:spcPct val="100000"/>
              </a:lnSpc>
              <a:spcBef>
                <a:spcPts val="105"/>
              </a:spcBef>
              <a:buFont typeface="Meiryo" panose="020B0604030504040204" charset="-128"/>
              <a:buChar char="■"/>
              <a:tabLst>
                <a:tab pos="311785" algn="l"/>
                <a:tab pos="31242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预热微信稿件标题示例：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 panose="02020603050405020304"/>
              <a:cs typeface="Times New Roman" panose="02020603050405020304"/>
            </a:endParaRPr>
          </a:p>
          <a:p>
            <a:pPr marL="270510">
              <a:lnSpc>
                <a:spcPct val="100000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1、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@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生活类《腾势EV</a:t>
            </a:r>
            <a:r>
              <a:rPr sz="1200" spc="-45" dirty="0">
                <a:latin typeface="微软雅黑" panose="020B0503020204020204" charset="-122"/>
                <a:cs typeface="微软雅黑" panose="020B0503020204020204" charset="-122"/>
              </a:rPr>
              <a:t> DAY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3月9日全城免单，让你心想试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乘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》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endParaRPr sz="1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内容框架：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1、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2018心想事成有哪些事？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76835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2、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腾势EV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50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活动参与方式介绍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76835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3、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腾势电动车介绍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76835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4、引导报名参加试驾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748665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5</a:t>
            </a:r>
            <a:r>
              <a:rPr sz="12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、还可分享百万专车红包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>
              <a:lnSpc>
                <a:spcPct val="100000"/>
              </a:lnSpc>
              <a:spcBef>
                <a:spcPts val="80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2、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@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汽车类《这家车企试驾搞事情</a:t>
            </a:r>
            <a:r>
              <a:rPr sz="1200" spc="27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北京招手即停免费乘坐》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 marL="773430" marR="1403985" indent="-756285">
              <a:lnSpc>
                <a:spcPct val="150000"/>
              </a:lnSpc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内容框架：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1、腾势EV</a:t>
            </a:r>
            <a:r>
              <a:rPr sz="1200" spc="-10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50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活动参与方式介绍 2、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腾势EV介绍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77343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3、引导报名参加试驾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37</a:t>
            </a:fld>
            <a:endParaRPr spc="-5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230505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线上预</a:t>
            </a: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热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——区域微信自媒体资源展示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4779" y="1048511"/>
          <a:ext cx="8856345" cy="38881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9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9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329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7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19939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地区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81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3144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微信账号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81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3759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微信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ID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号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810" marB="0">
                    <a:solidFill>
                      <a:srgbClr val="F5F5F5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615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粉丝（万）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810" marB="0"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20256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简介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81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R="187325" algn="r">
                        <a:lnSpc>
                          <a:spcPts val="1120"/>
                        </a:lnSpc>
                        <a:spcBef>
                          <a:spcPts val="355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50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31445" algn="ctr">
                        <a:lnSpc>
                          <a:spcPts val="1120"/>
                        </a:lnSpc>
                        <a:spcBef>
                          <a:spcPts val="355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舌尖上的四九城儿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50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46380">
                        <a:lnSpc>
                          <a:spcPts val="1120"/>
                        </a:lnSpc>
                        <a:spcBef>
                          <a:spcPts val="355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financeclass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50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070"/>
                        </a:lnSpc>
                        <a:spcBef>
                          <a:spcPts val="41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96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2069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1930" algn="ctr">
                        <a:lnSpc>
                          <a:spcPts val="1120"/>
                        </a:lnSpc>
                        <a:spcBef>
                          <a:spcPts val="355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北京资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讯</a:t>
                      </a:r>
                      <a:r>
                        <a:rPr sz="1000" spc="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八卦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事</a:t>
                      </a:r>
                      <a:r>
                        <a:rPr sz="1000" spc="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新闻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5085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18732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3144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北京热门资讯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430530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bjlifes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71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193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北京本地资讯、时事新闻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18732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3144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北京玩乐推荐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84480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bjnews010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70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256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北京本地租房</a:t>
                      </a:r>
                      <a:r>
                        <a:rPr sz="1000" spc="2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交通</a:t>
                      </a:r>
                      <a:r>
                        <a:rPr sz="1000" spc="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天气 时事新闻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18732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3144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北京新鲜事儿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401955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bj5600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84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320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北京资讯，北京人民的新鲜事儿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18732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3144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北京永存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39700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beijingyongcun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110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320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北京时事新闻，居民生活，餐饮店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推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荐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18732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3081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Happy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bjhappy001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100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383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北京逼格最高的自媒体，这里汇聚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各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种吃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喝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玩乐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专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享福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利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及各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类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新鲜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资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讯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18732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3144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北京事儿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406400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bjshier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60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直播北京突发事件，北京天气交通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R="187325" algn="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12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954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爱在大北京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12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31178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lovebj178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12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89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76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25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为北京人解决去哪吃，去哪玩两大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世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界性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难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题。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关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注一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下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，每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天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京城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最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新资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讯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喂饱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R="200660" algn="ctr">
                        <a:lnSpc>
                          <a:spcPts val="1120"/>
                        </a:lnSpc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你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18732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3144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北京生活美食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348615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beij5120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83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193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北京热门资讯，交通旅游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6845">
                <a:tc>
                  <a:txBody>
                    <a:bodyPr/>
                    <a:lstStyle/>
                    <a:p>
                      <a:pPr marR="187325" algn="r">
                        <a:lnSpc>
                          <a:spcPts val="1095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31445" algn="ctr">
                        <a:lnSpc>
                          <a:spcPts val="1095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北京小资生活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375920">
                        <a:lnSpc>
                          <a:spcPts val="1095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bjxz520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1045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76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3200" algn="ctr">
                        <a:lnSpc>
                          <a:spcPts val="1095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北京热门资讯，当地高校，交通旅游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R="188595" algn="r">
                        <a:lnSpc>
                          <a:spcPts val="1120"/>
                        </a:lnSpc>
                        <a:spcBef>
                          <a:spcPts val="65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255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7000" algn="ctr">
                        <a:lnSpc>
                          <a:spcPts val="1120"/>
                        </a:lnSpc>
                        <a:spcBef>
                          <a:spcPts val="65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这里是上海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255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ts val="1120"/>
                        </a:lnSpc>
                        <a:spcBef>
                          <a:spcPts val="65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shanghai257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255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135255" algn="r">
                        <a:lnSpc>
                          <a:spcPts val="1070"/>
                        </a:lnSpc>
                        <a:spcBef>
                          <a:spcPts val="11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103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4604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5740" algn="ctr">
                        <a:lnSpc>
                          <a:spcPts val="1120"/>
                        </a:lnSpc>
                        <a:spcBef>
                          <a:spcPts val="65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这里是上海，一起了解上海最新的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资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讯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255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18859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上海热门报道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44475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shanghairmbd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168910" algn="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90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637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全方位解读不一样的魔都，给你全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海最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热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门的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资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讯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R="188595" algn="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12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上海上海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1280" marB="0">
                    <a:solidFill>
                      <a:srgbClr val="F5F5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43890" marR="66040" indent="-582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s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han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g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hai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s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han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g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hai02  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68910" algn="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86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76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383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沪上潮流指南，美食玩乐活动精选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12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18859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发现上海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29235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faxianshanghai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168910" algn="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76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510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上海本地热门公众号之一，了解上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海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最新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吃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喝玩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乐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信息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marR="18859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小资上海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70510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ChicShanghai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168910" algn="r">
                        <a:lnSpc>
                          <a:spcPts val="1065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80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574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上海人的小资生活方式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18859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700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上海人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57175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ishanghaining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168910" algn="r">
                        <a:lnSpc>
                          <a:spcPts val="1070"/>
                        </a:lnSpc>
                        <a:spcBef>
                          <a:spcPts val="9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66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06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637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在上海必须关注的热门微信公众账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号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，爱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海，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爱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人！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18859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700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上海百事通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476250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bst310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135255" algn="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100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574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上海吃喝玩乐通，上海天气民生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18859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魅力上海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0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charming-shanghai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5255" algn="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100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383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捕捉上海热门信息，发现魅力所在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R="18859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上海印象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43688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shyx310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168910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80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510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上海印象，影响上海。上海吃喝玩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乐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，实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时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资讯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5150" y="1204849"/>
            <a:ext cx="8469630" cy="0"/>
          </a:xfrm>
          <a:custGeom>
            <a:avLst/>
            <a:gdLst/>
            <a:ahLst/>
            <a:cxnLst/>
            <a:rect l="l" t="t" r="r" b="b"/>
            <a:pathLst>
              <a:path w="8469630">
                <a:moveTo>
                  <a:pt x="0" y="0"/>
                </a:moveTo>
                <a:lnTo>
                  <a:pt x="8469312" y="0"/>
                </a:lnTo>
              </a:path>
            </a:pathLst>
          </a:custGeom>
          <a:ln w="12700">
            <a:solidFill>
              <a:srgbClr val="91BD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3664" y="4920399"/>
            <a:ext cx="8469630" cy="0"/>
          </a:xfrm>
          <a:custGeom>
            <a:avLst/>
            <a:gdLst/>
            <a:ahLst/>
            <a:cxnLst/>
            <a:rect l="l" t="t" r="r" b="b"/>
            <a:pathLst>
              <a:path w="8469630">
                <a:moveTo>
                  <a:pt x="0" y="0"/>
                </a:moveTo>
                <a:lnTo>
                  <a:pt x="8469274" y="0"/>
                </a:lnTo>
              </a:path>
            </a:pathLst>
          </a:custGeom>
          <a:ln w="12700">
            <a:solidFill>
              <a:srgbClr val="91BD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38</a:t>
            </a:fld>
            <a:endParaRPr spc="-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230505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线上预</a:t>
            </a: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热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——区域微信自媒体资源展示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4779" y="1048511"/>
          <a:ext cx="8856979" cy="38881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9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09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8770">
                <a:tc>
                  <a:txBody>
                    <a:bodyPr/>
                    <a:lstStyle/>
                    <a:p>
                      <a:pPr marR="230505" algn="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地区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589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微信账号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589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4615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微信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ID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号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589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粉丝（万）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589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398145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简介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589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R="219075" algn="r">
                        <a:lnSpc>
                          <a:spcPts val="1120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50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ts val="1120"/>
                        </a:lnSpc>
                        <a:spcBef>
                          <a:spcPts val="355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广州百事通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50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4615" algn="ctr">
                        <a:lnSpc>
                          <a:spcPts val="1120"/>
                        </a:lnSpc>
                        <a:spcBef>
                          <a:spcPts val="355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gzbaishitong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50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ts val="1070"/>
                        </a:lnSpc>
                        <a:spcBef>
                          <a:spcPts val="41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150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2069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650240">
                        <a:lnSpc>
                          <a:spcPts val="1120"/>
                        </a:lnSpc>
                        <a:spcBef>
                          <a:spcPts val="355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与你百事通，用心打造广州本土最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q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正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的综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合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资讯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平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5085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21907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接触广州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igzlife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80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372745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将广州的吃喝玩乐，衣食住行一网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打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尽，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告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诉你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爱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上广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州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的理由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marR="21907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SOHO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sohogz1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ts val="1065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160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17880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交流吃喝玩乐经验，手把手教你做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一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个广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州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达人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21907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广州笋嘢益街坊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gzsyyjf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ts val="1070"/>
                        </a:lnSpc>
                        <a:spcBef>
                          <a:spcPts val="9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108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06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689610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为您搜罗『广州深度精选美食』『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最热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门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超笋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团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购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』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21907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玩味广州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lifeadvisor020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75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514475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广州吃喝玩乐生活情报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21907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广州印象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461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gzyxgzyx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180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80110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一样的广州，不一样的视角，说我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的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印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象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21907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广州美食团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461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msgzms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115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689610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专注于广州本地美食推荐，分享，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试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吃，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探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店，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爆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料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R="21907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广州玩乐范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gzfe520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100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18999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带你玩，带你乐，带你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high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翻广州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R="219075" algn="r">
                        <a:lnSpc>
                          <a:spcPts val="1120"/>
                        </a:lnSpc>
                        <a:spcBef>
                          <a:spcPts val="6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62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ts val="1120"/>
                        </a:lnSpc>
                        <a:spcBef>
                          <a:spcPts val="60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十分深圳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62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ts val="1120"/>
                        </a:lnSpc>
                        <a:spcBef>
                          <a:spcPts val="6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tzshenzhen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62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ts val="1070"/>
                        </a:lnSpc>
                        <a:spcBef>
                          <a:spcPts val="11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76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4604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ts val="1120"/>
                        </a:lnSpc>
                        <a:spcBef>
                          <a:spcPts val="60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深圳城市生活第一榜！爱生活，爱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圳，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地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道的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美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食攻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略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，游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玩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攻略等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62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21907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深圳生活圈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shq0755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90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82245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深圳本土最大的生活交流与服务平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，每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天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推送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最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新鲜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热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辣的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原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味资讯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21907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深圳生活情报局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zhehensz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90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46380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掌握更多生活情报，做一个真正的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生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活崇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拜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者，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才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会有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自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己的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生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活。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21907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全深圳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sz55sz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76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407795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阅读深圳大小事，直击现场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21907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深圳优生活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szysh8888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151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436880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享受在深圳生活的每一个细节，享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受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生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活中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的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每一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次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感动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219075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吃喝玩乐深圳游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zhoubianyou8888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104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精选深圳周边名山胜水，人文景观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应有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尽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有。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边游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经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典线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路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，超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好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玩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R="21907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深圳达人说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szdrs0755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130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45339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百万深圳达人的聚集地~这里有我们精挑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细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选的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吃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喝玩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乐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推荐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marR="223520" algn="r">
                        <a:lnSpc>
                          <a:spcPts val="1120"/>
                        </a:lnSpc>
                        <a:spcBef>
                          <a:spcPts val="19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413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1915" algn="ctr">
                        <a:lnSpc>
                          <a:spcPts val="1120"/>
                        </a:lnSpc>
                        <a:spcBef>
                          <a:spcPts val="19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杭州潮生活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413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ts val="1120"/>
                        </a:lnSpc>
                        <a:spcBef>
                          <a:spcPts val="19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hzcsh0571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413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ts val="1070"/>
                        </a:lnSpc>
                        <a:spcBef>
                          <a:spcPts val="24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138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048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749300">
                        <a:lnSpc>
                          <a:spcPts val="1120"/>
                        </a:lnSpc>
                        <a:spcBef>
                          <a:spcPts val="19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爱杭州请关注“杭州潮生活”，了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解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的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一切！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413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223520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382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最爱杭州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3185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iiihang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123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20420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杭州文化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&amp;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生活资讯集合，免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费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试吃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美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食推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荐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等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223520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382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触摸杭城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382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zjbao8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100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12800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我猜这是你触摸杭城吃喝潮玩资讯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最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近的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地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方。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223520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382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印象杭州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382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YXHZ571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137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447165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杭州最爱搞事的原创力量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223520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382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杭州热线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rexian8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90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066165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杭州本地综合信息平台，丰富生活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资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讯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R="223520" algn="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382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杭州杭州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wanvip2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ts val="1070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90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44245">
                        <a:lnSpc>
                          <a:spcPts val="112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杭州吃喝玩乐第一榜,提供最鲜活的城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市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资讯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223520" algn="r">
                        <a:lnSpc>
                          <a:spcPts val="715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3820" algn="ctr">
                        <a:lnSpc>
                          <a:spcPts val="715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走遍杭州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3820" algn="ctr">
                        <a:lnSpc>
                          <a:spcPts val="715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cccfood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ts val="665"/>
                        </a:lnSpc>
                        <a:spcBef>
                          <a:spcPts val="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90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304165">
                        <a:lnSpc>
                          <a:spcPts val="715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《走遍杭州》，杭州唯一一档自媒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体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综合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栏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目，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栏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目风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格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趋向</a:t>
                      </a: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活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泼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4137" y="1095628"/>
            <a:ext cx="8469630" cy="0"/>
          </a:xfrm>
          <a:custGeom>
            <a:avLst/>
            <a:gdLst/>
            <a:ahLst/>
            <a:cxnLst/>
            <a:rect l="l" t="t" r="r" b="b"/>
            <a:pathLst>
              <a:path w="8469630">
                <a:moveTo>
                  <a:pt x="0" y="0"/>
                </a:moveTo>
                <a:lnTo>
                  <a:pt x="8469337" y="0"/>
                </a:lnTo>
              </a:path>
            </a:pathLst>
          </a:custGeom>
          <a:ln w="12700">
            <a:solidFill>
              <a:srgbClr val="91BD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4137" y="2686176"/>
            <a:ext cx="8469630" cy="0"/>
          </a:xfrm>
          <a:custGeom>
            <a:avLst/>
            <a:gdLst/>
            <a:ahLst/>
            <a:cxnLst/>
            <a:rect l="l" t="t" r="r" b="b"/>
            <a:pathLst>
              <a:path w="8469630">
                <a:moveTo>
                  <a:pt x="0" y="0"/>
                </a:moveTo>
                <a:lnTo>
                  <a:pt x="8469337" y="0"/>
                </a:lnTo>
              </a:path>
            </a:pathLst>
          </a:custGeom>
          <a:ln w="12700">
            <a:solidFill>
              <a:srgbClr val="91BD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9145" y="4984013"/>
            <a:ext cx="8469630" cy="0"/>
          </a:xfrm>
          <a:custGeom>
            <a:avLst/>
            <a:gdLst/>
            <a:ahLst/>
            <a:cxnLst/>
            <a:rect l="l" t="t" r="r" b="b"/>
            <a:pathLst>
              <a:path w="8469630">
                <a:moveTo>
                  <a:pt x="0" y="0"/>
                </a:moveTo>
                <a:lnTo>
                  <a:pt x="8469376" y="0"/>
                </a:lnTo>
              </a:path>
            </a:pathLst>
          </a:custGeom>
          <a:ln w="12700">
            <a:solidFill>
              <a:srgbClr val="91BD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39</a:t>
            </a:fld>
            <a:endParaRPr spc="-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20111" y="1563624"/>
            <a:ext cx="4107180" cy="2484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79676" y="3976115"/>
            <a:ext cx="5113020" cy="1062355"/>
          </a:xfrm>
          <a:custGeom>
            <a:avLst/>
            <a:gdLst/>
            <a:ahLst/>
            <a:cxnLst/>
            <a:rect l="l" t="t" r="r" b="b"/>
            <a:pathLst>
              <a:path w="5113020" h="1062354">
                <a:moveTo>
                  <a:pt x="0" y="1062228"/>
                </a:moveTo>
                <a:lnTo>
                  <a:pt x="5113020" y="1062228"/>
                </a:lnTo>
                <a:lnTo>
                  <a:pt x="5113020" y="0"/>
                </a:lnTo>
                <a:lnTo>
                  <a:pt x="0" y="0"/>
                </a:lnTo>
                <a:lnTo>
                  <a:pt x="0" y="1062228"/>
                </a:lnTo>
                <a:close/>
              </a:path>
            </a:pathLst>
          </a:custGeom>
          <a:solidFill>
            <a:srgbClr val="000000">
              <a:alpha val="5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31719" y="3981359"/>
            <a:ext cx="3414395" cy="971550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2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将“腾势EV</a:t>
            </a:r>
            <a:r>
              <a:rPr sz="1400" b="1" spc="-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DAY”</a:t>
            </a:r>
            <a:r>
              <a:rPr sz="1400" b="1" spc="-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这个活动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790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包装成一个</a:t>
            </a:r>
            <a:r>
              <a:rPr sz="1450" b="1" i="1" spc="-50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全民关注的</a:t>
            </a:r>
            <a:r>
              <a:rPr sz="1450" b="1" i="1" spc="-65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话</a:t>
            </a:r>
            <a:r>
              <a:rPr sz="1450" b="1" i="1" spc="-50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题性</a:t>
            </a:r>
            <a:r>
              <a:rPr sz="1450" b="1" i="1" spc="-65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事</a:t>
            </a:r>
            <a:r>
              <a:rPr sz="1450" b="1" i="1" spc="-50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件</a:t>
            </a: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！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830"/>
              </a:spcBef>
            </a:pPr>
            <a:r>
              <a:rPr sz="1400" b="1" spc="0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扩大品牌声量、提升美</a:t>
            </a:r>
            <a:r>
              <a:rPr sz="1400" b="1" spc="-10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誉</a:t>
            </a:r>
            <a:r>
              <a:rPr sz="1400" b="1" spc="0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度和</a:t>
            </a:r>
            <a:r>
              <a:rPr sz="1400" b="1" spc="-10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用</a:t>
            </a:r>
            <a:r>
              <a:rPr sz="1400" b="1" spc="0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户关</a:t>
            </a:r>
            <a:r>
              <a:rPr sz="1400" b="1" spc="-10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注</a:t>
            </a:r>
            <a:r>
              <a:rPr sz="1400" b="1" spc="0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度！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59621" y="4957521"/>
            <a:ext cx="9588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z="700" spc="-5" dirty="0">
                <a:latin typeface="Calibri" panose="020F0502020204030204"/>
                <a:cs typeface="Calibri" panose="020F0502020204030204"/>
              </a:rPr>
              <a:t>4</a:t>
            </a:fld>
            <a:endParaRPr sz="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266700" rIns="0" bIns="0" rtlCol="0">
            <a:spAutoFit/>
          </a:bodyPr>
          <a:lstStyle/>
          <a:p>
            <a:pPr marL="521970">
              <a:lnSpc>
                <a:spcPct val="100000"/>
              </a:lnSpc>
              <a:spcBef>
                <a:spcPts val="2100"/>
              </a:spcBef>
            </a:pPr>
            <a:r>
              <a:rPr sz="20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20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项目目标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23368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线上预热——新闻稿件内容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5552" y="1632191"/>
            <a:ext cx="4882134" cy="593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9456" y="3409175"/>
            <a:ext cx="4882134" cy="3924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43473" y="1326641"/>
            <a:ext cx="2988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媒体选择：主流网络、汽车门户/新闻客户端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82767" y="1708404"/>
            <a:ext cx="3488436" cy="1488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1327" y="1292732"/>
            <a:ext cx="4392295" cy="3707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4335" indent="-286385">
              <a:lnSpc>
                <a:spcPct val="100000"/>
              </a:lnSpc>
              <a:spcBef>
                <a:spcPts val="105"/>
              </a:spcBef>
              <a:buFont typeface="Meiryo" panose="020B0604030504040204" charset="-128"/>
              <a:buChar char="■"/>
              <a:tabLst>
                <a:tab pos="394335" algn="l"/>
                <a:tab pos="39497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预热新闻/客户端稿件标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题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示例：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7780">
              <a:lnSpc>
                <a:spcPct val="100000"/>
              </a:lnSpc>
              <a:spcBef>
                <a:spcPts val="135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《上班不用挤地铁啦</a:t>
            </a:r>
            <a:r>
              <a:rPr sz="1200" spc="-1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3月9日腾势EV</a:t>
            </a:r>
            <a:r>
              <a:rPr sz="1200" spc="-3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50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邀您免费乘车》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7780">
              <a:lnSpc>
                <a:spcPct val="100000"/>
              </a:lnSpc>
              <a:spcBef>
                <a:spcPts val="1005"/>
              </a:spcBef>
            </a:pPr>
            <a:r>
              <a:rPr sz="12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《腾势EV</a:t>
            </a:r>
            <a:r>
              <a:rPr sz="1200" b="1" spc="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spc="-4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2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 百万专车红包来</a:t>
            </a: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袭</a:t>
            </a:r>
            <a:r>
              <a:rPr sz="1200" b="1" spc="35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让下班之路不在拥</a:t>
            </a: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挤》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0">
              <a:lnSpc>
                <a:spcPct val="100000"/>
              </a:lnSpc>
              <a:spcBef>
                <a:spcPts val="1095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内容框架：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1、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绿色出行的概念和意义？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88265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2、腾势全城免单活动介绍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88265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3、</a:t>
            </a:r>
            <a:r>
              <a:rPr sz="1200" spc="-3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号召网友一起加入绿色出行的行动中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928370">
              <a:lnSpc>
                <a:spcPct val="100000"/>
              </a:lnSpc>
              <a:spcBef>
                <a:spcPts val="72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4、</a:t>
            </a: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还可分享百万专车使用券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410"/>
              </a:spcBef>
              <a:tabLst>
                <a:tab pos="90678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《招手即停	腾势EV </a:t>
            </a:r>
            <a:r>
              <a:rPr sz="1200" spc="-50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上演全城免费搭车活动》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Times New Roman" panose="02020603050405020304"/>
              <a:cs typeface="Times New Roman" panose="02020603050405020304"/>
            </a:endParaRPr>
          </a:p>
          <a:p>
            <a:pPr marL="132080">
              <a:lnSpc>
                <a:spcPct val="100000"/>
              </a:lnSpc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内容框架：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1、</a:t>
            </a:r>
            <a:r>
              <a:rPr sz="1200" spc="-10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打车根据路程远近而产生费用的各种奇葩趣事；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88773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2、</a:t>
            </a:r>
            <a:r>
              <a:rPr sz="1200" spc="-3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腾势全城免单活动介绍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88773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3、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报名参加活动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88773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4、</a:t>
            </a: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还可分享百万专车使用券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50408" y="3252215"/>
            <a:ext cx="2061972" cy="16596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16623" y="4264152"/>
            <a:ext cx="1772412" cy="647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40</a:t>
            </a:fld>
            <a:endParaRPr spc="-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23368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线上预热</a:t>
            </a: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——H5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内容发布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9812" y="1541526"/>
            <a:ext cx="1587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355" dirty="0">
                <a:latin typeface="Meiryo" panose="020B0604030504040204" charset="-128"/>
                <a:cs typeface="Meiryo" panose="020B0604030504040204" charset="-128"/>
              </a:rPr>
              <a:t></a:t>
            </a:r>
            <a:endParaRPr sz="1400">
              <a:latin typeface="Meiryo" panose="020B0604030504040204" charset="-128"/>
              <a:cs typeface="Meiryo" panose="020B0604030504040204" charset="-128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6324" y="1570177"/>
            <a:ext cx="389762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H5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《不在挤公</a:t>
            </a:r>
            <a:r>
              <a:rPr sz="1400" spc="0" dirty="0">
                <a:latin typeface="微软雅黑" panose="020B0503020204020204" charset="-122"/>
                <a:cs typeface="微软雅黑" panose="020B0503020204020204" charset="-122"/>
              </a:rPr>
              <a:t>交</a:t>
            </a:r>
            <a:r>
              <a:rPr sz="1400" spc="-4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spc="0" dirty="0">
                <a:latin typeface="微软雅黑" panose="020B0503020204020204" charset="-122"/>
                <a:cs typeface="微软雅黑" panose="020B0503020204020204" charset="-122"/>
              </a:rPr>
              <a:t>腾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400" spc="-2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spc="-50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400" spc="1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邀您免费坐专车</a:t>
            </a:r>
            <a:r>
              <a:rPr sz="1400" spc="0" dirty="0">
                <a:latin typeface="微软雅黑" panose="020B0503020204020204" charset="-122"/>
                <a:cs typeface="微软雅黑" panose="020B0503020204020204" charset="-122"/>
              </a:rPr>
              <a:t>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9812" y="1782571"/>
            <a:ext cx="4985385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目的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利用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H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5互动的形式，为3月9日绿色出行活动预热、为腾势电动车做 宣传，把活动影响力扩散到社会化媒体当中去，吸引招募更多网友参与活 动报名、留咨。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87630">
              <a:lnSpc>
                <a:spcPct val="150000"/>
              </a:lnSpc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内容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活动同时在北上广深杭五个城市举办，介绍活动内容、腾势电动车 介绍、绿色出行的意义解读、活动报名窗口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参与活动还可分享百万专车使用券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形式：</a:t>
            </a:r>
            <a:r>
              <a:rPr sz="1200" spc="5" dirty="0">
                <a:latin typeface="微软雅黑" panose="020B0503020204020204" charset="-122"/>
                <a:cs typeface="微软雅黑" panose="020B0503020204020204" charset="-122"/>
              </a:rPr>
              <a:t>互动招募活动参与者，填写报名信息，分享⾄至朋友圈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建议上线时间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月22日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关键词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绿色、新能源、环保、腾势EV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45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终端连接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扫描内文二维码到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minisite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页面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72885" y="4655616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图片仅为示例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15100" y="1373124"/>
            <a:ext cx="1818131" cy="3232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876288" y="2403348"/>
            <a:ext cx="1224280" cy="276225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3492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75"/>
              </a:spcBef>
            </a:pPr>
            <a:r>
              <a:rPr sz="1200" b="1" spc="-50" dirty="0">
                <a:solidFill>
                  <a:srgbClr val="FFFFFF"/>
                </a:solidFill>
                <a:latin typeface="Microsoft JhengHei" panose="020B0604030504040204" charset="-120"/>
                <a:cs typeface="Microsoft JhengHei" panose="020B0604030504040204" charset="-120"/>
              </a:rPr>
              <a:t>2018</a:t>
            </a:r>
            <a:r>
              <a:rPr sz="1200" b="1" dirty="0">
                <a:solidFill>
                  <a:srgbClr val="FFFFFF"/>
                </a:solidFill>
                <a:latin typeface="Microsoft JhengHei" panose="020B0604030504040204" charset="-120"/>
                <a:cs typeface="Microsoft JhengHei" panose="020B0604030504040204" charset="-120"/>
              </a:rPr>
              <a:t>年</a:t>
            </a:r>
            <a:r>
              <a:rPr sz="1200" b="1" spc="-60" dirty="0">
                <a:solidFill>
                  <a:srgbClr val="FFFFFF"/>
                </a:solidFill>
                <a:latin typeface="Microsoft JhengHei" panose="020B0604030504040204" charset="-120"/>
                <a:cs typeface="Microsoft JhengHei" panose="020B0604030504040204" charset="-120"/>
              </a:rPr>
              <a:t>3</a:t>
            </a:r>
            <a:r>
              <a:rPr sz="1200" b="1" dirty="0">
                <a:solidFill>
                  <a:srgbClr val="FFFFFF"/>
                </a:solidFill>
                <a:latin typeface="Microsoft JhengHei" panose="020B0604030504040204" charset="-120"/>
                <a:cs typeface="Microsoft JhengHei" panose="020B0604030504040204" charset="-120"/>
              </a:rPr>
              <a:t>月</a:t>
            </a:r>
            <a:r>
              <a:rPr sz="1200" b="1" spc="-60" dirty="0">
                <a:solidFill>
                  <a:srgbClr val="FFFFFF"/>
                </a:solidFill>
                <a:latin typeface="Microsoft JhengHei" panose="020B0604030504040204" charset="-120"/>
                <a:cs typeface="Microsoft JhengHei" panose="020B0604030504040204" charset="-120"/>
              </a:rPr>
              <a:t>9</a:t>
            </a:r>
            <a:r>
              <a:rPr sz="1200" b="1" dirty="0">
                <a:solidFill>
                  <a:srgbClr val="FFFFFF"/>
                </a:solidFill>
                <a:latin typeface="Microsoft JhengHei" panose="020B0604030504040204" charset="-120"/>
                <a:cs typeface="Microsoft JhengHei" panose="020B0604030504040204" charset="-120"/>
              </a:rPr>
              <a:t>日</a:t>
            </a:r>
            <a:endParaRPr sz="1200">
              <a:latin typeface="Microsoft JhengHei" panose="020B0604030504040204" charset="-120"/>
              <a:cs typeface="Microsoft JhengHei" panose="020B0604030504040204" charset="-12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41</a:t>
            </a:fld>
            <a:endParaRPr spc="-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23368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线上预热</a:t>
            </a: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——H5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内容示例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1050" y="4663541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图片仅为示例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2480" y="1239011"/>
            <a:ext cx="1818132" cy="3232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90288" y="1239011"/>
            <a:ext cx="1818132" cy="32324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98335" y="1239011"/>
            <a:ext cx="1818132" cy="3232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52144" y="2258567"/>
            <a:ext cx="1224280" cy="277495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3556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80"/>
              </a:spcBef>
            </a:pPr>
            <a:r>
              <a:rPr sz="1200" b="1" spc="-50" dirty="0">
                <a:solidFill>
                  <a:srgbClr val="FFFFFF"/>
                </a:solidFill>
                <a:latin typeface="Microsoft JhengHei" panose="020B0604030504040204" charset="-120"/>
                <a:cs typeface="Microsoft JhengHei" panose="020B0604030504040204" charset="-120"/>
              </a:rPr>
              <a:t>2018</a:t>
            </a:r>
            <a:r>
              <a:rPr sz="1200" b="1" dirty="0">
                <a:solidFill>
                  <a:srgbClr val="FFFFFF"/>
                </a:solidFill>
                <a:latin typeface="Microsoft JhengHei" panose="020B0604030504040204" charset="-120"/>
                <a:cs typeface="Microsoft JhengHei" panose="020B0604030504040204" charset="-120"/>
              </a:rPr>
              <a:t>年</a:t>
            </a:r>
            <a:r>
              <a:rPr sz="1200" b="1" spc="-60" dirty="0">
                <a:solidFill>
                  <a:srgbClr val="FFFFFF"/>
                </a:solidFill>
                <a:latin typeface="Microsoft JhengHei" panose="020B0604030504040204" charset="-120"/>
                <a:cs typeface="Microsoft JhengHei" panose="020B0604030504040204" charset="-120"/>
              </a:rPr>
              <a:t>3</a:t>
            </a:r>
            <a:r>
              <a:rPr sz="1200" b="1" dirty="0">
                <a:solidFill>
                  <a:srgbClr val="FFFFFF"/>
                </a:solidFill>
                <a:latin typeface="Microsoft JhengHei" panose="020B0604030504040204" charset="-120"/>
                <a:cs typeface="Microsoft JhengHei" panose="020B0604030504040204" charset="-120"/>
              </a:rPr>
              <a:t>月</a:t>
            </a:r>
            <a:r>
              <a:rPr sz="1200" b="1" spc="-60" dirty="0">
                <a:solidFill>
                  <a:srgbClr val="FFFFFF"/>
                </a:solidFill>
                <a:latin typeface="Microsoft JhengHei" panose="020B0604030504040204" charset="-120"/>
                <a:cs typeface="Microsoft JhengHei" panose="020B0604030504040204" charset="-120"/>
              </a:rPr>
              <a:t>9</a:t>
            </a:r>
            <a:r>
              <a:rPr sz="1200" b="1" dirty="0">
                <a:solidFill>
                  <a:srgbClr val="FFFFFF"/>
                </a:solidFill>
                <a:latin typeface="Microsoft JhengHei" panose="020B0604030504040204" charset="-120"/>
                <a:cs typeface="Microsoft JhengHei" panose="020B0604030504040204" charset="-120"/>
              </a:rPr>
              <a:t>日</a:t>
            </a:r>
            <a:endParaRPr sz="1200">
              <a:latin typeface="Microsoft JhengHei" panose="020B0604030504040204" charset="-120"/>
              <a:cs typeface="Microsoft JhengHei" panose="020B0604030504040204" charset="-12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00527" y="1229867"/>
            <a:ext cx="1822703" cy="3241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42</a:t>
            </a:fld>
            <a:endParaRPr spc="-5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650"/>
          </a:p>
          <a:p>
            <a:pPr marL="413385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线上预</a:t>
            </a: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热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——微博话题炒作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9292" y="1361694"/>
            <a:ext cx="1587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355" dirty="0">
                <a:latin typeface="Meiryo" panose="020B0604030504040204" charset="-128"/>
                <a:cs typeface="Meiryo" panose="020B0604030504040204" charset="-128"/>
              </a:rPr>
              <a:t></a:t>
            </a:r>
            <a:endParaRPr sz="1400">
              <a:latin typeface="Meiryo" panose="020B0604030504040204" charset="-128"/>
              <a:cs typeface="Meiryo" panose="020B0604030504040204" charset="-128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804" y="1390650"/>
            <a:ext cx="26968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微话题：＃腾势邀您免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费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坐专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＃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9292" y="1602486"/>
            <a:ext cx="3530600" cy="272224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特点：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快速传播、热榜热议、覆盖面广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目的：</a:t>
            </a:r>
            <a:r>
              <a:rPr sz="1200" b="1" spc="-1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输出传播内容，覆盖社交媒体平台，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并吸引更多人参与活动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亮点：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传播性、参与性、互动性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制造话题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围绕整个活动亮点＃腾势免费出行日＃展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开话题进行扩散传播。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720"/>
              </a:spcBef>
              <a:buFont typeface="Meiryo" panose="020B0604030504040204" charset="-128"/>
              <a:buChar char="➢"/>
              <a:tabLst>
                <a:tab pos="299085" algn="l"/>
                <a:tab pos="299720" algn="l"/>
              </a:tabLst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邀请区域微</a:t>
            </a:r>
            <a:r>
              <a:rPr sz="12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博</a:t>
            </a: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大</a:t>
            </a:r>
            <a:r>
              <a:rPr sz="1200" b="1" spc="-1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V</a:t>
            </a: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进行转发，预热活动；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720"/>
              </a:spcBef>
              <a:buFont typeface="Meiryo" panose="020B0604030504040204" charset="-128"/>
              <a:buChar char="➢"/>
              <a:tabLst>
                <a:tab pos="299085" algn="l"/>
                <a:tab pos="299720" algn="l"/>
              </a:tabLst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预热期推一波上热门话题前十，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720"/>
              </a:spcBef>
              <a:buFont typeface="Meiryo" panose="020B0604030504040204" charset="-128"/>
              <a:buChar char="➢"/>
              <a:tabLst>
                <a:tab pos="299085" algn="l"/>
                <a:tab pos="299720" algn="l"/>
              </a:tabLst>
            </a:pP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活动当天推一波上热门话题前十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720"/>
              </a:spcBef>
              <a:buFont typeface="Meiryo" panose="020B0604030504040204" charset="-128"/>
              <a:buChar char="➢"/>
              <a:tabLst>
                <a:tab pos="299085" algn="l"/>
                <a:tab pos="299720" algn="l"/>
              </a:tabLst>
            </a:pP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终端连接：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点击活动链接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到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minisite页面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45864" y="1632204"/>
            <a:ext cx="4404360" cy="2676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30140" y="3881628"/>
            <a:ext cx="530351" cy="373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716523" y="3706367"/>
            <a:ext cx="1595755" cy="3371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41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135"/>
              </a:spcBef>
            </a:pPr>
            <a:r>
              <a:rPr sz="1000" b="1" spc="-5" dirty="0">
                <a:latin typeface="微软雅黑" panose="020B0503020204020204" charset="-122"/>
                <a:cs typeface="微软雅黑" panose="020B0503020204020204" charset="-122"/>
              </a:rPr>
              <a:t>＃腾势邀您免费坐专车＃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79441" y="3691890"/>
            <a:ext cx="2700655" cy="655320"/>
          </a:xfrm>
          <a:custGeom>
            <a:avLst/>
            <a:gdLst/>
            <a:ahLst/>
            <a:cxnLst/>
            <a:rect l="l" t="t" r="r" b="b"/>
            <a:pathLst>
              <a:path w="2700654" h="655320">
                <a:moveTo>
                  <a:pt x="0" y="109220"/>
                </a:moveTo>
                <a:lnTo>
                  <a:pt x="8582" y="66704"/>
                </a:lnTo>
                <a:lnTo>
                  <a:pt x="31988" y="31988"/>
                </a:lnTo>
                <a:lnTo>
                  <a:pt x="66704" y="8582"/>
                </a:lnTo>
                <a:lnTo>
                  <a:pt x="109220" y="0"/>
                </a:lnTo>
                <a:lnTo>
                  <a:pt x="2591308" y="0"/>
                </a:lnTo>
                <a:lnTo>
                  <a:pt x="2633823" y="8582"/>
                </a:lnTo>
                <a:lnTo>
                  <a:pt x="2668539" y="31988"/>
                </a:lnTo>
                <a:lnTo>
                  <a:pt x="2691945" y="66704"/>
                </a:lnTo>
                <a:lnTo>
                  <a:pt x="2700528" y="109220"/>
                </a:lnTo>
                <a:lnTo>
                  <a:pt x="2700528" y="546100"/>
                </a:lnTo>
                <a:lnTo>
                  <a:pt x="2691945" y="588609"/>
                </a:lnTo>
                <a:lnTo>
                  <a:pt x="2668539" y="623327"/>
                </a:lnTo>
                <a:lnTo>
                  <a:pt x="2633823" y="646735"/>
                </a:lnTo>
                <a:lnTo>
                  <a:pt x="2591308" y="655320"/>
                </a:lnTo>
                <a:lnTo>
                  <a:pt x="109220" y="655320"/>
                </a:lnTo>
                <a:lnTo>
                  <a:pt x="66704" y="646735"/>
                </a:lnTo>
                <a:lnTo>
                  <a:pt x="31988" y="623327"/>
                </a:lnTo>
                <a:lnTo>
                  <a:pt x="8582" y="588609"/>
                </a:lnTo>
                <a:lnTo>
                  <a:pt x="0" y="546100"/>
                </a:lnTo>
                <a:lnTo>
                  <a:pt x="0" y="109220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43</a:t>
            </a:fld>
            <a:endParaRPr spc="-5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650"/>
          </a:p>
          <a:p>
            <a:pPr marL="413385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线上预</a:t>
            </a: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热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——区域微博大</a:t>
            </a: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V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展示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4779" y="1048511"/>
          <a:ext cx="8856345" cy="38881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1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1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2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02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5110">
                <a:tc row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59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1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8280" algn="r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广东广州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0489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2555" algn="ctr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广州全攻略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0489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2"/>
                        </a:rPr>
                        <a:t>http://weibo.com/p/1005051730196971/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0489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45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0489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29310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广州生活小博，爱分享⌒爱唠嗑！爆料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0489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8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8280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广东广州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128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乐游广东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3"/>
                        </a:rPr>
                        <a:t>http://weibo.com/2011787914/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49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700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玩转广东，游遍世界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72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8280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广东广州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7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255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广州头条资讯榜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7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4"/>
                        </a:rPr>
                        <a:t>http://weibo.com/p/1005052815234954/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7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150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7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最新的广州头条，新闻，资讯，生活，旅游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,,,,,,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最靠谱的广州吃喝.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785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72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8280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广东广州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7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128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广州正野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7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5"/>
                        </a:rPr>
                        <a:t>http://weibo.com/p/1005051782966774/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7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47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7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广州吃喝玩乐全攻略！广州正野、美食、着数、优惠打折、热门团购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785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8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8280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广东广州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7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255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广州热门排行榜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7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https://weibo.com/u/5267970860?is_hot=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7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1575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7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0995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知名搞笑幽默博主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搞笑视频自媒体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785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684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208280" algn="r">
                        <a:lnSpc>
                          <a:spcPts val="1015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广东深圳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1285" algn="ctr">
                        <a:lnSpc>
                          <a:spcPts val="1015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深圳生活攻略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ts val="1015"/>
                        </a:lnSpc>
                        <a:spcBef>
                          <a:spcPts val="12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6"/>
                        </a:rPr>
                        <a:t>http://weibo.com/u/2429014005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39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619125">
                        <a:lnSpc>
                          <a:spcPts val="1015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  <a:hlinkClick r:id="rId7"/>
                        </a:rPr>
                        <a:t>本地资讯博主（深圳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7"/>
                        </a:rPr>
                        <a:t>）http://t.cn/RUmMhZ7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44779" y="1048511"/>
          <a:ext cx="8541382" cy="2501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6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6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06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73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51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R="182880" algn="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区域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493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微博名称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493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网址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493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粉丝数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11760">
                        <a:lnSpc>
                          <a:spcPts val="995"/>
                        </a:lnSpc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（W)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35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账号介绍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4930" marB="0">
                    <a:lnT w="12700">
                      <a:solidFill>
                        <a:srgbClr val="91BDE4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182880" algn="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9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6319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北京头条资讯榜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9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41910" algn="ctr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9"/>
                        </a:rPr>
                        <a:t>http://weibo.com/p/1005051359660062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9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263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98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855470" indent="-17957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最及时的北京头条，新闻，资讯，生活，旅游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,,,,,,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最靠谱的北京吃喝玩</a:t>
                      </a:r>
                      <a:r>
                        <a:rPr sz="900" spc="-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乐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攻 略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910">
                <a:tc>
                  <a:txBody>
                    <a:bodyPr/>
                    <a:lstStyle/>
                    <a:p>
                      <a:pPr marR="182880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时尚女性北京频道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4445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10"/>
                        </a:rPr>
                        <a:t>http://weibo.com/dongman818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62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知名本地博主</a:t>
                      </a:r>
                      <a:r>
                        <a:rPr sz="9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本地资讯博主（北京）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R="182880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北京美食报道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11"/>
                        </a:rPr>
                        <a:t>http://weibo.com/u/2428432997?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21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一个爱吃会吃的京城胡同串子~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R="182880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北京美食攻略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12"/>
                        </a:rPr>
                        <a:t>http://weibo.com/u/5521429141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65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北京美食博主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marR="182880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6319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北京吃货小分队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13"/>
                        </a:rPr>
                        <a:t>http://weibo.com/210103933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32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知名美食博主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R="182880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28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6319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最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in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28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14"/>
                        </a:rPr>
                        <a:t>http://weibo.com/u/2504747281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28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60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28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集结北京吃喝玩乐、风土民情，带你发现不一样的帝都！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286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R="182880" algn="r">
                        <a:lnSpc>
                          <a:spcPts val="1010"/>
                        </a:lnSpc>
                        <a:spcBef>
                          <a:spcPts val="1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095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61925" algn="ctr">
                        <a:lnSpc>
                          <a:spcPts val="1010"/>
                        </a:lnSpc>
                        <a:spcBef>
                          <a:spcPts val="1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北京热门搜罗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095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ts val="1010"/>
                        </a:lnSpc>
                        <a:spcBef>
                          <a:spcPts val="16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15"/>
                        </a:rPr>
                        <a:t>http://weibo.com/u/2952435102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095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010"/>
                        </a:lnSpc>
                        <a:spcBef>
                          <a:spcPts val="1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299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095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ts val="1010"/>
                        </a:lnSpc>
                        <a:spcBef>
                          <a:spcPts val="1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北京新闻现场直播、吃喝玩乐攻略、各种北京热门话题请关注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0955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182880" algn="r">
                        <a:lnSpc>
                          <a:spcPts val="101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61925" algn="ctr">
                        <a:lnSpc>
                          <a:spcPts val="101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我爱美丽北京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43180" algn="ctr">
                        <a:lnSpc>
                          <a:spcPts val="1010"/>
                        </a:lnSpc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16"/>
                        </a:rPr>
                        <a:t>http://weibo.com/u/2834458534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065" algn="ctr">
                        <a:lnSpc>
                          <a:spcPts val="101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19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855470" marR="25400" indent="-177292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网罗北京最新资讯、潮流播报、美食攻略，吃喝玩乐在北京，爱北京请关 注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175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182880" algn="r">
                        <a:lnSpc>
                          <a:spcPts val="102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北京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591185" marR="60325" indent="-3600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吃喝玩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乐High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北 京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175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43180" algn="ctr">
                        <a:lnSpc>
                          <a:spcPts val="1020"/>
                        </a:lnSpc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17"/>
                        </a:rPr>
                        <a:t>http://weibo.com/u/2949889350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065" algn="ctr">
                        <a:lnSpc>
                          <a:spcPts val="102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19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网罗北京最新资讯、潮流播报、美食攻略，吃喝玩乐在北京，北京生活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51435" algn="ctr">
                        <a:lnSpc>
                          <a:spcPts val="102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high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起来！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175" marB="0"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91BDE4"/>
                      </a:solidFill>
                      <a:prstDash val="solid"/>
                    </a:lnT>
                    <a:lnB w="12700">
                      <a:solidFill>
                        <a:srgbClr val="91BDE4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44</a:t>
            </a:fld>
            <a:endParaRPr spc="-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650"/>
          </a:p>
          <a:p>
            <a:pPr marL="413385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线上预</a:t>
            </a: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热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——区域微博大</a:t>
            </a: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V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展示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4779" y="1048511"/>
          <a:ext cx="8856978" cy="38881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2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7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76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4033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区域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81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04140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微博名称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81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1270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网址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81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粉丝数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95250">
                        <a:lnSpc>
                          <a:spcPts val="1050"/>
                        </a:lnSpc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（W)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509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33718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账号介绍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81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L="140335" algn="ctr">
                        <a:lnSpc>
                          <a:spcPts val="1065"/>
                        </a:lnSpc>
                        <a:spcBef>
                          <a:spcPts val="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25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04140" algn="ctr">
                        <a:lnSpc>
                          <a:spcPts val="1065"/>
                        </a:lnSpc>
                        <a:spcBef>
                          <a:spcPts val="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上海小资美食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25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1065"/>
                        </a:lnSpc>
                        <a:spcBef>
                          <a:spcPts val="6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2"/>
                        </a:rPr>
                        <a:t>http://weibo.com/shbest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25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28905">
                        <a:lnSpc>
                          <a:spcPts val="1065"/>
                        </a:lnSpc>
                        <a:spcBef>
                          <a:spcPts val="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140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25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336550" algn="ctr">
                        <a:lnSpc>
                          <a:spcPts val="1065"/>
                        </a:lnSpc>
                        <a:spcBef>
                          <a:spcPts val="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上海小资生活第一站，盘点上海最新，最小资，最有情调的美食生活资讯。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255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130">
                <a:tc>
                  <a:txBody>
                    <a:bodyPr/>
                    <a:lstStyle/>
                    <a:p>
                      <a:pPr marL="140335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04140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上海热门资讯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3"/>
                        </a:rPr>
                        <a:t>http://weibo.com/209273419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67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337185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关注上海，乐享资讯。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40335" algn="ctr">
                        <a:lnSpc>
                          <a:spcPts val="1065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04140" algn="ctr">
                        <a:lnSpc>
                          <a:spcPts val="1065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上海美食地理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1905" algn="ctr">
                        <a:lnSpc>
                          <a:spcPts val="1065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4"/>
                        </a:rPr>
                        <a:t>http://weibo.com/322073331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62560">
                        <a:lnSpc>
                          <a:spcPts val="1065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27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877060" marR="462915" indent="-175006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本地资讯博主（上海）</a:t>
                      </a:r>
                      <a:r>
                        <a:rPr sz="900" spc="-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健康</a:t>
                      </a:r>
                      <a:r>
                        <a:rPr sz="900" spc="-2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星座命理</a:t>
                      </a:r>
                      <a:r>
                        <a:rPr sz="900" spc="-2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时尚</a:t>
                      </a:r>
                      <a:r>
                        <a:rPr sz="900" spc="-2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饭店</a:t>
                      </a:r>
                      <a:r>
                        <a:rPr sz="900" spc="-3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餐厅</a:t>
                      </a:r>
                      <a:r>
                        <a:rPr sz="900" spc="-2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美味</a:t>
                      </a:r>
                      <a:r>
                        <a:rPr sz="900" spc="-2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吃货</a:t>
                      </a:r>
                      <a:r>
                        <a:rPr sz="900" spc="-2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魔都</a:t>
                      </a:r>
                      <a:r>
                        <a:rPr sz="900" spc="-2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 美食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175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130">
                <a:tc>
                  <a:txBody>
                    <a:bodyPr/>
                    <a:lstStyle/>
                    <a:p>
                      <a:pPr marL="140335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06045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栗视频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5"/>
                        </a:rPr>
                        <a:t>http://weibo.com/208862020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12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337185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海量精彩视频，请关注栗视频.</a:t>
                      </a:r>
                      <a:r>
                        <a:rPr sz="900" spc="-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娱乐</a:t>
                      </a:r>
                      <a:r>
                        <a:rPr sz="900" spc="-2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时尚</a:t>
                      </a:r>
                      <a:r>
                        <a:rPr sz="900" spc="-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新闻资讯</a:t>
                      </a:r>
                      <a:r>
                        <a:rPr sz="900" spc="-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健康</a:t>
                      </a:r>
                      <a:r>
                        <a:rPr sz="900" spc="-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旅游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40335" algn="ctr">
                        <a:lnSpc>
                          <a:spcPts val="1065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04140" algn="ctr">
                        <a:lnSpc>
                          <a:spcPts val="1065"/>
                        </a:lnSpc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Amazing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上海最前线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1905" algn="ctr">
                        <a:lnSpc>
                          <a:spcPts val="1065"/>
                        </a:lnSpc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6"/>
                        </a:rPr>
                        <a:t>http://weibo.com/208872020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96215">
                        <a:lnSpc>
                          <a:spcPts val="1065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30353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@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上海最前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线</a:t>
                      </a:r>
                      <a:r>
                        <a:rPr sz="9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每天不间断放送上海各类好玩信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息~~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最IN，最潮的ShangHai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R="337185" algn="ctr">
                        <a:lnSpc>
                          <a:spcPts val="1065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Life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就在这里！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175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115">
                <a:tc>
                  <a:txBody>
                    <a:bodyPr/>
                    <a:lstStyle/>
                    <a:p>
                      <a:pPr marL="140335" algn="ctr">
                        <a:lnSpc>
                          <a:spcPts val="1065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04140" algn="ctr">
                        <a:lnSpc>
                          <a:spcPts val="1065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周末上海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065"/>
                        </a:lnSpc>
                        <a:spcBef>
                          <a:spcPts val="8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7"/>
                        </a:rPr>
                        <a:t>http://weibo.com/u/2606630821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96215">
                        <a:lnSpc>
                          <a:spcPts val="1065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335915" algn="ctr">
                        <a:lnSpc>
                          <a:spcPts val="1065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周末做啥？让周末上海告诉你！欢迎关注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@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周末上海</a:t>
                      </a:r>
                      <a:r>
                        <a:rPr sz="900" spc="-2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！欢迎私信爆料。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130">
                <a:tc>
                  <a:txBody>
                    <a:bodyPr/>
                    <a:lstStyle/>
                    <a:p>
                      <a:pPr marL="140335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06045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bang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8"/>
                        </a:rPr>
                        <a:t>http://weibo.com/getbang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12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337820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Shanghai BANG！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上海最顶尖的美食，最奢华的旅行就在这里！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40335" algn="ctr">
                        <a:lnSpc>
                          <a:spcPts val="1065"/>
                        </a:lnSpc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04140" algn="ctr">
                        <a:lnSpc>
                          <a:spcPts val="1065"/>
                        </a:lnSpc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深圳头条热门资讯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9"/>
                        </a:rPr>
                        <a:t>http://weibo.com/p/1005053292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R="1270" algn="ctr">
                        <a:lnSpc>
                          <a:spcPts val="1065"/>
                        </a:lnSpc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845941/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17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8905">
                        <a:lnSpc>
                          <a:spcPts val="1065"/>
                        </a:lnSpc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136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33591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每日发布：深圳美食</a:t>
                      </a:r>
                      <a:r>
                        <a:rPr sz="9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-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深圳旅游</a:t>
                      </a:r>
                      <a:r>
                        <a:rPr sz="9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-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深圳新闻</a:t>
                      </a:r>
                      <a:r>
                        <a:rPr sz="9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-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粤语分享</a:t>
                      </a:r>
                      <a:r>
                        <a:rPr sz="9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-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深圳歌曲</a:t>
                      </a:r>
                      <a:r>
                        <a:rPr sz="9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-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深圳糗事</a:t>
                      </a:r>
                      <a:r>
                        <a:rPr sz="9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-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R="336550" algn="ctr">
                        <a:lnSpc>
                          <a:spcPts val="1065"/>
                        </a:lnSpc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人的那些事。请认准深圳头条热门资讯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175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1130">
                <a:tc>
                  <a:txBody>
                    <a:bodyPr/>
                    <a:lstStyle/>
                    <a:p>
                      <a:pPr marL="140335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04140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深圳生活资报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10"/>
                        </a:rPr>
                        <a:t>http://weibo.com/u/1704727160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94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335915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精彩深圳！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40335" algn="ctr">
                        <a:lnSpc>
                          <a:spcPts val="1065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06045" algn="ctr">
                        <a:lnSpc>
                          <a:spcPts val="1065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深圳微关注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745490" marR="52705" indent="-6953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11"/>
                        </a:rPr>
                        <a:t>http://weibo.com/p/1005052132 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005031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175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62560">
                        <a:lnSpc>
                          <a:spcPts val="1065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51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303530" algn="ctr">
                        <a:lnSpc>
                          <a:spcPts val="1065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深圳微关注：关注深圳生活热点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1130">
                <a:tc>
                  <a:txBody>
                    <a:bodyPr/>
                    <a:lstStyle/>
                    <a:p>
                      <a:pPr marL="140335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06045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深圳生活圈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32385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12"/>
                        </a:rPr>
                        <a:t>http://weibo.com/207078609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51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R="335915" algn="ctr">
                        <a:lnSpc>
                          <a:spcPts val="1010"/>
                        </a:lnSpc>
                        <a:spcBef>
                          <a:spcPts val="8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几十万深圳网友的聚集地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13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40335" algn="ctr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浙江杭州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04140" algn="ctr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杭州热门头条资讯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1905" algn="ctr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13"/>
                        </a:rPr>
                        <a:t>http://weibo.com/u/3819645636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62560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80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019810" marR="433070" indent="-9239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杭州热门头条资讯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—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—每日分享杭州资讯，杭州新闻，杭州头条，杭州头条 资讯，杭州旅游，欢迎提供资讯合作。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175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13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40335" algn="ctr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浙江杭州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06045" algn="ctr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杭州头条大热门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1905" algn="ctr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14"/>
                        </a:rPr>
                        <a:t>http://weibo.com/u/3248063375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8905">
                        <a:lnSpc>
                          <a:spcPts val="101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128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419860" marR="398780" indent="-136017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杭州新闻_杭州今日新闻_杭州热门新闻_杭州今日新闻头条</a:t>
                      </a:r>
                      <a:r>
                        <a:rPr sz="9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-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杭州本地宝，杭州 头条大热门为您护航。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175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89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40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浙江杭州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0604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杭州吃喝玩乐最热门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  <a:hlinkClick r:id="rId15"/>
                        </a:rPr>
                        <a:t>http://weibo.com/u/2072693690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962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1458595" marR="384810" indent="-141033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我们生在杭州，住在杭州，分享生活、分享美食、分享社会视点！每日资讯、 优惠打折信息。</a:t>
                      </a:r>
                      <a:r>
                        <a:rPr sz="9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-----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175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5518" y="1167638"/>
            <a:ext cx="8569325" cy="0"/>
          </a:xfrm>
          <a:custGeom>
            <a:avLst/>
            <a:gdLst/>
            <a:ahLst/>
            <a:cxnLst/>
            <a:rect l="l" t="t" r="r" b="b"/>
            <a:pathLst>
              <a:path w="8569325">
                <a:moveTo>
                  <a:pt x="0" y="0"/>
                </a:moveTo>
                <a:lnTo>
                  <a:pt x="8568944" y="0"/>
                </a:lnTo>
              </a:path>
            </a:pathLst>
          </a:custGeom>
          <a:ln w="12700">
            <a:solidFill>
              <a:srgbClr val="91BD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5518" y="4528845"/>
            <a:ext cx="8569325" cy="0"/>
          </a:xfrm>
          <a:custGeom>
            <a:avLst/>
            <a:gdLst/>
            <a:ahLst/>
            <a:cxnLst/>
            <a:rect l="l" t="t" r="r" b="b"/>
            <a:pathLst>
              <a:path w="8569325">
                <a:moveTo>
                  <a:pt x="0" y="0"/>
                </a:moveTo>
                <a:lnTo>
                  <a:pt x="8568944" y="0"/>
                </a:lnTo>
              </a:path>
            </a:pathLst>
          </a:custGeom>
          <a:ln w="12700">
            <a:solidFill>
              <a:srgbClr val="91BD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45</a:t>
            </a:fld>
            <a:endParaRPr spc="-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000"/>
          </a:p>
          <a:p>
            <a:pPr marL="344805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活动当</a:t>
            </a: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天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——启动仪式现场邀请媒体/网红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24144" y="3089148"/>
            <a:ext cx="2749296" cy="1534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6303" y="1390269"/>
            <a:ext cx="4445000" cy="3044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活动当天，在北上广深杭五个城市分别设置多个腾势车出发起点， 如：较为密集的高档住宅区、高端写字楼、知名商圈、知名车行 等，有较大空间，容纳百余人的空间，并邀请媒体到场，共同见 证开启出行新时代的到来，同时安排汽车类网红现场直播。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特点：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快速传播、热榜热议、覆盖面广、形成话题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目的</a:t>
            </a: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200" b="1" spc="-1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输出传播内容，覆盖社交媒体平台，</a:t>
            </a:r>
            <a:r>
              <a:rPr sz="1200" spc="-40" dirty="0">
                <a:latin typeface="微软雅黑" panose="020B0503020204020204" charset="-122"/>
                <a:cs typeface="微软雅黑" panose="020B0503020204020204" charset="-122"/>
              </a:rPr>
              <a:t>并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吸引更多的人参与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活动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地点：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北京三里屯、金融街区、望京利星行等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媒体数量：建议每个城市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5-10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家媒体、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3-5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位网红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媒体类别：汽车垂直媒体/门户汽车频道/汽车自媒体测评人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亮点：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传播性、参与性、互动性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39384" y="1181100"/>
            <a:ext cx="2734055" cy="1821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46</a:t>
            </a:fld>
            <a:endParaRPr spc="-5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161925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活动当天——区域媒体、微信</a:t>
            </a:r>
            <a:r>
              <a:rPr sz="1600" b="1" spc="-2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KOL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试乘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2315" y="1812023"/>
            <a:ext cx="4909566" cy="8725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2315" y="3159251"/>
            <a:ext cx="4909566" cy="400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2984" y="4094988"/>
            <a:ext cx="4908042" cy="4229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3883" y="1414652"/>
            <a:ext cx="3442970" cy="3006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0685" indent="-286385">
              <a:lnSpc>
                <a:spcPct val="100000"/>
              </a:lnSpc>
              <a:spcBef>
                <a:spcPts val="105"/>
              </a:spcBef>
              <a:buFont typeface="Meiryo" panose="020B0604030504040204" charset="-128"/>
              <a:buChar char="■"/>
              <a:tabLst>
                <a:tab pos="400685" algn="l"/>
                <a:tab pos="40132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传播任务：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00">
              <a:latin typeface="Times New Roman" panose="02020603050405020304"/>
              <a:cs typeface="Times New Roman" panose="02020603050405020304"/>
            </a:endParaRPr>
          </a:p>
          <a:p>
            <a:pPr marL="241300" indent="-228600">
              <a:lnSpc>
                <a:spcPct val="100000"/>
              </a:lnSpc>
              <a:buFont typeface="Meiryo" panose="020B0604030504040204" charset="-128"/>
              <a:buChar char="➢"/>
              <a:tabLst>
                <a:tab pos="241935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为活动造势，新媒体做用户互动，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精准传播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29235" indent="-216535">
              <a:lnSpc>
                <a:spcPct val="100000"/>
              </a:lnSpc>
              <a:spcBef>
                <a:spcPts val="720"/>
              </a:spcBef>
              <a:buFont typeface="Meiryo" panose="020B0604030504040204" charset="-128"/>
              <a:buChar char="➢"/>
              <a:tabLst>
                <a:tab pos="22987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收集试乘、试驾反馈以及建议，并撰写测评稿件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29235" indent="-216535">
              <a:lnSpc>
                <a:spcPct val="100000"/>
              </a:lnSpc>
              <a:spcBef>
                <a:spcPts val="725"/>
              </a:spcBef>
              <a:buClr>
                <a:srgbClr val="000000"/>
              </a:buClr>
              <a:buFont typeface="Meiryo" panose="020B0604030504040204" charset="-128"/>
              <a:buChar char="➢"/>
              <a:tabLst>
                <a:tab pos="229870" algn="l"/>
              </a:tabLst>
            </a:pPr>
            <a:r>
              <a:rPr sz="12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充当专车司机，实际体验接送乘客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390525" lvl="1" indent="-286385">
              <a:lnSpc>
                <a:spcPct val="100000"/>
              </a:lnSpc>
              <a:spcBef>
                <a:spcPts val="1175"/>
              </a:spcBef>
              <a:buFont typeface="Meiryo" panose="020B0604030504040204" charset="-128"/>
              <a:buChar char="■"/>
              <a:tabLst>
                <a:tab pos="390525" algn="l"/>
                <a:tab pos="39116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核心信息：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Meiryo" panose="020B0604030504040204" charset="-128"/>
              <a:buChar char="■"/>
            </a:pPr>
            <a:endParaRPr sz="1950">
              <a:latin typeface="Times New Roman" panose="02020603050405020304"/>
              <a:cs typeface="Times New Roman" panose="02020603050405020304"/>
            </a:endParaRPr>
          </a:p>
          <a:p>
            <a:pPr marL="229235" indent="-216535">
              <a:lnSpc>
                <a:spcPct val="100000"/>
              </a:lnSpc>
              <a:buFont typeface="Meiryo" panose="020B0604030504040204" charset="-128"/>
              <a:buChar char="➢"/>
              <a:tabLst>
                <a:tab pos="22987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腾势电动车试乘、试驾体验、测评反馈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Meiryo" panose="020B0604030504040204" charset="-128"/>
              <a:buChar char="➢"/>
            </a:pPr>
            <a:endParaRPr sz="1750">
              <a:latin typeface="Times New Roman" panose="02020603050405020304"/>
              <a:cs typeface="Times New Roman" panose="02020603050405020304"/>
            </a:endParaRPr>
          </a:p>
          <a:p>
            <a:pPr marL="432435" lvl="1" indent="-286385">
              <a:lnSpc>
                <a:spcPct val="100000"/>
              </a:lnSpc>
              <a:buFont typeface="Meiryo" panose="020B0604030504040204" charset="-128"/>
              <a:buChar char="■"/>
              <a:tabLst>
                <a:tab pos="431800" algn="l"/>
                <a:tab pos="43307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传播形式：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lvl="1">
              <a:lnSpc>
                <a:spcPct val="100000"/>
              </a:lnSpc>
              <a:buFont typeface="Meiryo" panose="020B0604030504040204" charset="-128"/>
              <a:buChar char="■"/>
            </a:pP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239395" indent="-216535">
              <a:lnSpc>
                <a:spcPct val="100000"/>
              </a:lnSpc>
              <a:buFont typeface="Meiryo" panose="020B0604030504040204" charset="-128"/>
              <a:buChar char="➢"/>
              <a:tabLst>
                <a:tab pos="239395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以测评稿形式发布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60720" y="1207008"/>
            <a:ext cx="1926335" cy="25664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20028" y="3332988"/>
            <a:ext cx="2534412" cy="14310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47</a:t>
            </a:fld>
            <a:endParaRPr spc="-5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64635" y="1491996"/>
            <a:ext cx="2411095" cy="361315"/>
          </a:xfrm>
          <a:custGeom>
            <a:avLst/>
            <a:gdLst/>
            <a:ahLst/>
            <a:cxnLst/>
            <a:rect l="l" t="t" r="r" b="b"/>
            <a:pathLst>
              <a:path w="2411095" h="361314">
                <a:moveTo>
                  <a:pt x="0" y="361188"/>
                </a:moveTo>
                <a:lnTo>
                  <a:pt x="2410967" y="361188"/>
                </a:lnTo>
                <a:lnTo>
                  <a:pt x="2410967" y="0"/>
                </a:lnTo>
                <a:lnTo>
                  <a:pt x="0" y="0"/>
                </a:lnTo>
                <a:lnTo>
                  <a:pt x="0" y="361188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161925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活动当天——春节接站事件营销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6727" y="985520"/>
            <a:ext cx="6131560" cy="161417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019935">
              <a:lnSpc>
                <a:spcPct val="100000"/>
              </a:lnSpc>
              <a:spcBef>
                <a:spcPts val="1300"/>
              </a:spcBef>
            </a:pPr>
            <a:r>
              <a:rPr sz="1800" b="1" dirty="0">
                <a:latin typeface="微软雅黑" panose="020B0503020204020204" charset="-122"/>
                <a:cs typeface="微软雅黑" panose="020B0503020204020204" charset="-122"/>
              </a:rPr>
              <a:t>主题：</a:t>
            </a:r>
            <a:r>
              <a:rPr sz="18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分享</a:t>
            </a: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·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我的新年愿望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004695">
              <a:lnSpc>
                <a:spcPct val="100000"/>
              </a:lnSpc>
              <a:spcBef>
                <a:spcPts val="940"/>
              </a:spcBef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《最感人的春节</a:t>
            </a:r>
            <a:r>
              <a:rPr sz="1400" b="1" spc="-15" dirty="0">
                <a:latin typeface="微软雅黑" panose="020B0503020204020204" charset="-122"/>
                <a:cs typeface="微软雅黑" panose="020B0503020204020204" charset="-122"/>
              </a:rPr>
              <a:t>返</a:t>
            </a: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城接</a:t>
            </a:r>
            <a:r>
              <a:rPr sz="1400" b="1" spc="-15" dirty="0">
                <a:latin typeface="微软雅黑" panose="020B0503020204020204" charset="-122"/>
                <a:cs typeface="微软雅黑" panose="020B0503020204020204" charset="-122"/>
              </a:rPr>
              <a:t>站</a:t>
            </a: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故事</a:t>
            </a:r>
            <a:r>
              <a:rPr sz="1400" b="1" spc="-5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760"/>
              </a:spcBef>
            </a:pPr>
            <a:r>
              <a:rPr sz="1200" b="1" dirty="0">
                <a:latin typeface="Calibri" panose="020F0502020204030204"/>
                <a:cs typeface="Calibri" panose="020F0502020204030204"/>
              </a:rPr>
              <a:t>“</a:t>
            </a: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分享</a:t>
            </a:r>
            <a:r>
              <a:rPr sz="1200" b="1" dirty="0">
                <a:latin typeface="Calibri" panose="020F0502020204030204"/>
                <a:cs typeface="Calibri" panose="020F0502020204030204"/>
              </a:rPr>
              <a:t>”</a:t>
            </a:r>
            <a:r>
              <a:rPr sz="12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解读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：环保理念分享、春运回家故事分享、新年愿望分享、乘车分享</a:t>
            </a:r>
            <a:r>
              <a:rPr sz="1200" dirty="0">
                <a:latin typeface="Calibri" panose="020F0502020204030204"/>
                <a:cs typeface="Calibri" panose="020F0502020204030204"/>
              </a:rPr>
              <a:t>·</a:t>
            </a:r>
            <a:r>
              <a:rPr sz="12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latin typeface="Calibri" panose="020F0502020204030204"/>
                <a:cs typeface="Calibri" panose="020F0502020204030204"/>
              </a:rPr>
              <a:t>·</a:t>
            </a:r>
            <a:r>
              <a:rPr sz="12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latin typeface="Calibri" panose="020F0502020204030204"/>
                <a:cs typeface="Calibri" panose="020F0502020204030204"/>
              </a:rPr>
              <a:t>·</a:t>
            </a:r>
            <a:r>
              <a:rPr sz="12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latin typeface="Calibri" panose="020F0502020204030204"/>
                <a:cs typeface="Calibri" panose="020F0502020204030204"/>
              </a:rPr>
              <a:t>·</a:t>
            </a:r>
            <a:r>
              <a:rPr sz="12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latin typeface="Calibri" panose="020F0502020204030204"/>
                <a:cs typeface="Calibri" panose="020F0502020204030204"/>
              </a:rPr>
              <a:t>·</a:t>
            </a:r>
            <a:r>
              <a:rPr sz="12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latin typeface="Calibri" panose="020F0502020204030204"/>
                <a:cs typeface="Calibri" panose="020F0502020204030204"/>
              </a:rPr>
              <a:t>·</a:t>
            </a:r>
            <a:endParaRPr sz="1200">
              <a:latin typeface="Calibri" panose="020F0502020204030204"/>
              <a:cs typeface="Calibri" panose="020F0502020204030204"/>
            </a:endParaRPr>
          </a:p>
          <a:p>
            <a:pPr algn="ctr">
              <a:lnSpc>
                <a:spcPct val="100000"/>
              </a:lnSpc>
              <a:spcBef>
                <a:spcPts val="725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“暖”解读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：温暖、爱、期望、感动、记忆、期盼</a:t>
            </a:r>
            <a:r>
              <a:rPr sz="1200" dirty="0">
                <a:latin typeface="Calibri" panose="020F0502020204030204"/>
                <a:cs typeface="Calibri" panose="020F0502020204030204"/>
              </a:rPr>
              <a:t>·</a:t>
            </a:r>
            <a:r>
              <a:rPr sz="12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latin typeface="Calibri" panose="020F0502020204030204"/>
                <a:cs typeface="Calibri" panose="020F0502020204030204"/>
              </a:rPr>
              <a:t>·</a:t>
            </a:r>
            <a:r>
              <a:rPr sz="12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latin typeface="Calibri" panose="020F0502020204030204"/>
                <a:cs typeface="Calibri" panose="020F0502020204030204"/>
              </a:rPr>
              <a:t>·</a:t>
            </a:r>
            <a:r>
              <a:rPr sz="12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latin typeface="Calibri" panose="020F0502020204030204"/>
                <a:cs typeface="Calibri" panose="020F0502020204030204"/>
              </a:rPr>
              <a:t>·</a:t>
            </a:r>
            <a:r>
              <a:rPr sz="12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latin typeface="Calibri" panose="020F0502020204030204"/>
                <a:cs typeface="Calibri" panose="020F0502020204030204"/>
              </a:rPr>
              <a:t>·</a:t>
            </a:r>
            <a:r>
              <a:rPr sz="12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latin typeface="Calibri" panose="020F0502020204030204"/>
                <a:cs typeface="Calibri" panose="020F0502020204030204"/>
              </a:rPr>
              <a:t>·</a:t>
            </a:r>
            <a:endParaRPr sz="1200">
              <a:latin typeface="Calibri" panose="020F0502020204030204"/>
              <a:cs typeface="Calibri" panose="020F0502020204030204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目的：借势春节走情感营销，通过春运返城接站故事营销提升腾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200" dirty="0">
                <a:latin typeface="Calibri" panose="020F0502020204030204"/>
                <a:cs typeface="Calibri" panose="020F0502020204030204"/>
              </a:rPr>
              <a:t>EV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品牌口碑和活动影响力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4276" y="2752344"/>
            <a:ext cx="7848600" cy="2159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48</a:t>
            </a:fld>
            <a:endParaRPr spc="-5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28126" y="4935423"/>
            <a:ext cx="1143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latin typeface="Calibri" panose="020F0502020204030204"/>
                <a:cs typeface="Calibri" panose="020F0502020204030204"/>
              </a:rPr>
              <a:t>49</a:t>
            </a:r>
            <a:endParaRPr sz="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161925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活动当天——春节接站事件营销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60035" y="2875788"/>
            <a:ext cx="2668523" cy="1926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98138" y="4917135"/>
            <a:ext cx="19831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录制形</a:t>
            </a:r>
            <a:r>
              <a:rPr sz="1100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式</a:t>
            </a:r>
            <a:r>
              <a:rPr sz="110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类似</a:t>
            </a:r>
            <a:r>
              <a:rPr sz="1100" spc="-1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于</a:t>
            </a:r>
            <a:r>
              <a:rPr sz="110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《尖</a:t>
            </a:r>
            <a:r>
              <a:rPr sz="1100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叫吧</a:t>
            </a:r>
            <a:r>
              <a:rPr sz="110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路人》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35380" y="2875788"/>
            <a:ext cx="3637788" cy="1926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8404" y="1054988"/>
            <a:ext cx="8237220" cy="167195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创意说明：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157480" indent="313690">
              <a:lnSpc>
                <a:spcPct val="150000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活动当天北上广三个城市各安排</a:t>
            </a:r>
            <a:r>
              <a:rPr sz="1200" dirty="0">
                <a:latin typeface="Calibri" panose="020F0502020204030204"/>
                <a:cs typeface="Calibri" panose="020F0502020204030204"/>
              </a:rPr>
              <a:t>1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名</a:t>
            </a:r>
            <a:r>
              <a:rPr sz="1200" spc="-20" dirty="0">
                <a:latin typeface="Calibri" panose="020F0502020204030204"/>
                <a:cs typeface="Calibri" panose="020F0502020204030204"/>
              </a:rPr>
              <a:t>KOL</a:t>
            </a:r>
            <a:r>
              <a:rPr sz="1200" spc="-2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成为腾势</a:t>
            </a:r>
            <a:r>
              <a:rPr sz="1200" spc="-5" dirty="0">
                <a:latin typeface="Calibri" panose="020F0502020204030204"/>
                <a:cs typeface="Calibri" panose="020F0502020204030204"/>
              </a:rPr>
              <a:t>EV</a:t>
            </a:r>
            <a:r>
              <a:rPr sz="12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spc="-35" dirty="0">
                <a:latin typeface="Calibri" panose="020F0502020204030204"/>
                <a:cs typeface="Calibri" panose="020F0502020204030204"/>
              </a:rPr>
              <a:t>DAY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春运送返城接站（机场</a:t>
            </a:r>
            <a:r>
              <a:rPr sz="1200" dirty="0">
                <a:latin typeface="Calibri" panose="020F0502020204030204"/>
                <a:cs typeface="Calibri" panose="020F0502020204030204"/>
              </a:rPr>
              <a:t>/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火车站</a:t>
            </a:r>
            <a:r>
              <a:rPr sz="1200" dirty="0">
                <a:latin typeface="Calibri" panose="020F0502020204030204"/>
                <a:cs typeface="Calibri" panose="020F0502020204030204"/>
              </a:rPr>
              <a:t>/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汽车客运站）专车，接送当 天返城的乘客，乘车期间由</a:t>
            </a:r>
            <a:r>
              <a:rPr sz="1200" spc="-25" dirty="0">
                <a:latin typeface="Calibri" panose="020F0502020204030204"/>
                <a:cs typeface="Calibri" panose="020F0502020204030204"/>
              </a:rPr>
              <a:t>KOL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与乘客互动，乘客回家返城后：</a:t>
            </a:r>
            <a:r>
              <a:rPr sz="1200" spc="-14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回家最难忘的事、回家返城的感想、</a:t>
            </a:r>
            <a:r>
              <a:rPr sz="1200" dirty="0">
                <a:latin typeface="Calibri" panose="020F0502020204030204"/>
                <a:cs typeface="Calibri" panose="020F0502020204030204"/>
              </a:rPr>
              <a:t>2018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年的期望、</a:t>
            </a:r>
            <a:r>
              <a:rPr sz="1200" dirty="0">
                <a:latin typeface="Calibri" panose="020F0502020204030204"/>
                <a:cs typeface="Calibri" panose="020F0502020204030204"/>
              </a:rPr>
              <a:t>2018</a:t>
            </a:r>
            <a:endParaRPr sz="1200">
              <a:latin typeface="Calibri" panose="020F0502020204030204"/>
              <a:cs typeface="Calibri" panose="020F0502020204030204"/>
            </a:endParaRPr>
          </a:p>
          <a:p>
            <a:pPr marL="12700" marR="5080">
              <a:lnSpc>
                <a:spcPct val="150000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年的计划等内容，通过摄像机记录下接站过程，后期将每一位乘客的视频进行精剪，微信</a:t>
            </a:r>
            <a:r>
              <a:rPr sz="1200" spc="-25" dirty="0">
                <a:latin typeface="Calibri" panose="020F0502020204030204"/>
                <a:cs typeface="Calibri" panose="020F0502020204030204"/>
              </a:rPr>
              <a:t>KOL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根据全天的接站体会加视频内 容策划爆款情感文章内容，植入腾势</a:t>
            </a:r>
            <a:r>
              <a:rPr sz="1200" spc="-5" dirty="0">
                <a:latin typeface="Calibri" panose="020F0502020204030204"/>
                <a:cs typeface="Calibri" panose="020F0502020204030204"/>
              </a:rPr>
              <a:t>EV</a:t>
            </a:r>
            <a:r>
              <a:rPr sz="12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spc="-35" dirty="0">
                <a:latin typeface="Calibri" panose="020F0502020204030204"/>
                <a:cs typeface="Calibri" panose="020F0502020204030204"/>
              </a:rPr>
              <a:t>DAY</a:t>
            </a:r>
            <a:r>
              <a:rPr sz="1200" spc="-15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动，不同年龄、不同职业、不同工作、不同经历的他们但都有一共同的心愿：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Calibri" panose="020F0502020204030204"/>
                <a:cs typeface="Calibri" panose="020F0502020204030204"/>
              </a:rPr>
              <a:t>2018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加油，年前通过真实访谈记录的形式结合春节、返城、上班等热点，引爆社交！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2919" y="1949195"/>
            <a:ext cx="5282183" cy="1670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15567" y="3579876"/>
            <a:ext cx="7129780" cy="1153795"/>
          </a:xfrm>
          <a:prstGeom prst="rect">
            <a:avLst/>
          </a:prstGeom>
          <a:solidFill>
            <a:srgbClr val="000000">
              <a:alpha val="61959"/>
            </a:srgbClr>
          </a:solidFill>
        </p:spPr>
        <p:txBody>
          <a:bodyPr vert="horz" wrap="square" lIns="0" tIns="1098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65"/>
              </a:spcBef>
            </a:pPr>
            <a:r>
              <a:rPr sz="14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月份大家都在关注春运</a:t>
            </a:r>
            <a:r>
              <a:rPr sz="14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尾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声、</a:t>
            </a:r>
            <a:r>
              <a:rPr sz="14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返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城上</a:t>
            </a:r>
            <a:r>
              <a:rPr sz="14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班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、开</a:t>
            </a:r>
            <a:r>
              <a:rPr sz="14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工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大吉</a:t>
            </a:r>
            <a:r>
              <a:rPr sz="14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等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信息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880"/>
              </a:spcBef>
            </a:pPr>
            <a:r>
              <a:rPr sz="1900" b="1" i="1" spc="-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腾势</a:t>
            </a:r>
            <a:r>
              <a:rPr sz="1900" b="1" i="1" spc="-6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900" b="1" i="1" spc="-4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900" b="1" i="1" spc="-13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DAY</a:t>
            </a:r>
            <a:endParaRPr sz="1900">
              <a:latin typeface="微软雅黑" panose="020B0503020204020204" charset="-122"/>
              <a:cs typeface="微软雅黑" panose="020B0503020204020204" charset="-122"/>
            </a:endParaRPr>
          </a:p>
          <a:p>
            <a:pPr marL="635" algn="ctr">
              <a:lnSpc>
                <a:spcPct val="100000"/>
              </a:lnSpc>
              <a:spcBef>
                <a:spcPts val="920"/>
              </a:spcBef>
            </a:pP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如何能做到上演“喧宾</a:t>
            </a:r>
            <a:r>
              <a:rPr sz="1400" b="1" spc="-15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夺</a:t>
            </a: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主”</a:t>
            </a:r>
            <a:r>
              <a:rPr sz="1400" b="1" spc="-40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的戏码，让用户由变被</a:t>
            </a:r>
            <a:r>
              <a:rPr sz="1400" b="1" spc="-15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获取</a:t>
            </a:r>
            <a:r>
              <a:rPr sz="1400" b="1" spc="-15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信</a:t>
            </a: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息变</a:t>
            </a:r>
            <a:r>
              <a:rPr sz="1400" b="1" spc="-15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主</a:t>
            </a: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动分</a:t>
            </a:r>
            <a:r>
              <a:rPr sz="1400" b="1" spc="-15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享</a:t>
            </a: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信息？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266700" rIns="0" bIns="0" rtlCol="0">
            <a:spAutoFit/>
          </a:bodyPr>
          <a:lstStyle/>
          <a:p>
            <a:pPr marL="521970">
              <a:lnSpc>
                <a:spcPct val="100000"/>
              </a:lnSpc>
              <a:spcBef>
                <a:spcPts val="2100"/>
              </a:spcBef>
            </a:pPr>
            <a:r>
              <a:rPr sz="20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20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项目思考一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56147" y="1949195"/>
            <a:ext cx="2991611" cy="16306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659621" y="4957521"/>
            <a:ext cx="9588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z="700" spc="-5" dirty="0">
                <a:latin typeface="Calibri" panose="020F0502020204030204"/>
                <a:cs typeface="Calibri" panose="020F0502020204030204"/>
              </a:rPr>
              <a:t>5</a:t>
            </a:fld>
            <a:endParaRPr sz="7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161925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活动当天——春节接站事件营销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9160" y="1911730"/>
            <a:ext cx="7345680" cy="0"/>
          </a:xfrm>
          <a:custGeom>
            <a:avLst/>
            <a:gdLst/>
            <a:ahLst/>
            <a:cxnLst/>
            <a:rect l="l" t="t" r="r" b="b"/>
            <a:pathLst>
              <a:path w="7345680">
                <a:moveTo>
                  <a:pt x="0" y="0"/>
                </a:moveTo>
                <a:lnTo>
                  <a:pt x="7345680" y="0"/>
                </a:lnTo>
              </a:path>
            </a:pathLst>
          </a:custGeom>
          <a:ln w="347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9160" y="1946465"/>
            <a:ext cx="7345680" cy="0"/>
          </a:xfrm>
          <a:custGeom>
            <a:avLst/>
            <a:gdLst/>
            <a:ahLst/>
            <a:cxnLst/>
            <a:rect l="l" t="t" r="r" b="b"/>
            <a:pathLst>
              <a:path w="7345680">
                <a:moveTo>
                  <a:pt x="0" y="0"/>
                </a:moveTo>
                <a:lnTo>
                  <a:pt x="7345680" y="0"/>
                </a:lnTo>
              </a:path>
            </a:pathLst>
          </a:custGeom>
          <a:ln w="115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9429" y="1119377"/>
            <a:ext cx="7647305" cy="3511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KOL</a:t>
            </a:r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文章示例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362075">
              <a:lnSpc>
                <a:spcPct val="100000"/>
              </a:lnSpc>
              <a:spcBef>
                <a:spcPts val="155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《我接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5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个不同职业的北漂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春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节返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城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路上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对话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附视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频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）》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imes New Roman" panose="02020603050405020304"/>
              <a:cs typeface="Times New Roman" panose="02020603050405020304"/>
            </a:endParaRPr>
          </a:p>
          <a:p>
            <a:pPr marL="290195">
              <a:lnSpc>
                <a:spcPct val="10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传播目的：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0195" marR="5080" indent="420370">
              <a:lnSpc>
                <a:spcPct val="170000"/>
              </a:lnSpc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通过带有吸引性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的kol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稿件发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布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，引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起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朋友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圈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里的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阅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读，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扩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大腾</a:t>
            </a:r>
            <a:r>
              <a:rPr sz="1400" spc="-10" dirty="0"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400" spc="1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spc="-50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活动的宣传范围 核心诉求：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689610">
              <a:lnSpc>
                <a:spcPct val="100000"/>
              </a:lnSpc>
              <a:spcBef>
                <a:spcPts val="105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①</a:t>
            </a:r>
            <a:r>
              <a:rPr sz="1200" spc="34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回家过年返城最难忘的事（逼婚、父母的关心、不能陪伴等）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689610">
              <a:lnSpc>
                <a:spcPct val="100000"/>
              </a:lnSpc>
              <a:spcBef>
                <a:spcPts val="101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②</a:t>
            </a:r>
            <a:r>
              <a:rPr sz="1200" spc="34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为什么北上广的人累快乐着、辛苦并高兴着?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689610">
              <a:lnSpc>
                <a:spcPct val="100000"/>
              </a:lnSpc>
              <a:spcBef>
                <a:spcPts val="1010"/>
              </a:spcBef>
              <a:tabLst>
                <a:tab pos="97790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③	腾势EV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45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不仅仅倡导环保，</a:t>
            </a:r>
            <a:r>
              <a:rPr sz="1200" spc="-1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传递爱、传递温暖、传递信心；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689610">
              <a:lnSpc>
                <a:spcPct val="100000"/>
              </a:lnSpc>
              <a:spcBef>
                <a:spcPts val="1005"/>
              </a:spcBef>
              <a:tabLst>
                <a:tab pos="97790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④	</a:t>
            </a:r>
            <a:r>
              <a:rPr sz="120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更有百万专车红包使用券可以分享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342265">
              <a:lnSpc>
                <a:spcPct val="100000"/>
              </a:lnSpc>
              <a:spcBef>
                <a:spcPts val="133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自媒体类别：生活类/情感类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50</a:t>
            </a:fld>
            <a:endParaRPr spc="-5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2024" y="1194942"/>
            <a:ext cx="0" cy="3579495"/>
          </a:xfrm>
          <a:custGeom>
            <a:avLst/>
            <a:gdLst/>
            <a:ahLst/>
            <a:cxnLst/>
            <a:rect l="l" t="t" r="r" b="b"/>
            <a:pathLst>
              <a:path h="3579495">
                <a:moveTo>
                  <a:pt x="0" y="0"/>
                </a:moveTo>
                <a:lnTo>
                  <a:pt x="0" y="357940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38654" y="1194942"/>
            <a:ext cx="0" cy="3579495"/>
          </a:xfrm>
          <a:custGeom>
            <a:avLst/>
            <a:gdLst/>
            <a:ahLst/>
            <a:cxnLst/>
            <a:rect l="l" t="t" r="r" b="b"/>
            <a:pathLst>
              <a:path h="3579495">
                <a:moveTo>
                  <a:pt x="0" y="0"/>
                </a:moveTo>
                <a:lnTo>
                  <a:pt x="0" y="357940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76111" y="1194942"/>
            <a:ext cx="0" cy="3579495"/>
          </a:xfrm>
          <a:custGeom>
            <a:avLst/>
            <a:gdLst/>
            <a:ahLst/>
            <a:cxnLst/>
            <a:rect l="l" t="t" r="r" b="b"/>
            <a:pathLst>
              <a:path h="3579495">
                <a:moveTo>
                  <a:pt x="0" y="0"/>
                </a:moveTo>
                <a:lnTo>
                  <a:pt x="0" y="357940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94118" y="1194942"/>
            <a:ext cx="0" cy="3579495"/>
          </a:xfrm>
          <a:custGeom>
            <a:avLst/>
            <a:gdLst/>
            <a:ahLst/>
            <a:cxnLst/>
            <a:rect l="l" t="t" r="r" b="b"/>
            <a:pathLst>
              <a:path h="3579495">
                <a:moveTo>
                  <a:pt x="0" y="0"/>
                </a:moveTo>
                <a:lnTo>
                  <a:pt x="0" y="357940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5205" y="1358772"/>
            <a:ext cx="7898130" cy="0"/>
          </a:xfrm>
          <a:custGeom>
            <a:avLst/>
            <a:gdLst/>
            <a:ahLst/>
            <a:cxnLst/>
            <a:rect l="l" t="t" r="r" b="b"/>
            <a:pathLst>
              <a:path w="7898130">
                <a:moveTo>
                  <a:pt x="0" y="0"/>
                </a:moveTo>
                <a:lnTo>
                  <a:pt x="789757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5205" y="2908426"/>
            <a:ext cx="7898130" cy="0"/>
          </a:xfrm>
          <a:custGeom>
            <a:avLst/>
            <a:gdLst/>
            <a:ahLst/>
            <a:cxnLst/>
            <a:rect l="l" t="t" r="r" b="b"/>
            <a:pathLst>
              <a:path w="7898130">
                <a:moveTo>
                  <a:pt x="0" y="0"/>
                </a:moveTo>
                <a:lnTo>
                  <a:pt x="789757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5205" y="3218307"/>
            <a:ext cx="7898130" cy="0"/>
          </a:xfrm>
          <a:custGeom>
            <a:avLst/>
            <a:gdLst/>
            <a:ahLst/>
            <a:cxnLst/>
            <a:rect l="l" t="t" r="r" b="b"/>
            <a:pathLst>
              <a:path w="7898130">
                <a:moveTo>
                  <a:pt x="0" y="0"/>
                </a:moveTo>
                <a:lnTo>
                  <a:pt x="789757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5205" y="4458068"/>
            <a:ext cx="7898130" cy="0"/>
          </a:xfrm>
          <a:custGeom>
            <a:avLst/>
            <a:gdLst/>
            <a:ahLst/>
            <a:cxnLst/>
            <a:rect l="l" t="t" r="r" b="b"/>
            <a:pathLst>
              <a:path w="7898130">
                <a:moveTo>
                  <a:pt x="0" y="0"/>
                </a:moveTo>
                <a:lnTo>
                  <a:pt x="789757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555" y="1194942"/>
            <a:ext cx="0" cy="3579495"/>
          </a:xfrm>
          <a:custGeom>
            <a:avLst/>
            <a:gdLst/>
            <a:ahLst/>
            <a:cxnLst/>
            <a:rect l="l" t="t" r="r" b="b"/>
            <a:pathLst>
              <a:path h="3579495">
                <a:moveTo>
                  <a:pt x="0" y="0"/>
                </a:moveTo>
                <a:lnTo>
                  <a:pt x="0" y="357940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96427" y="1194942"/>
            <a:ext cx="0" cy="3579495"/>
          </a:xfrm>
          <a:custGeom>
            <a:avLst/>
            <a:gdLst/>
            <a:ahLst/>
            <a:cxnLst/>
            <a:rect l="l" t="t" r="r" b="b"/>
            <a:pathLst>
              <a:path h="3579495">
                <a:moveTo>
                  <a:pt x="0" y="0"/>
                </a:moveTo>
                <a:lnTo>
                  <a:pt x="0" y="357940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5205" y="1201292"/>
            <a:ext cx="7898130" cy="0"/>
          </a:xfrm>
          <a:custGeom>
            <a:avLst/>
            <a:gdLst/>
            <a:ahLst/>
            <a:cxnLst/>
            <a:rect l="l" t="t" r="r" b="b"/>
            <a:pathLst>
              <a:path w="7898130">
                <a:moveTo>
                  <a:pt x="0" y="0"/>
                </a:moveTo>
                <a:lnTo>
                  <a:pt x="789757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47471" y="1194054"/>
            <a:ext cx="33502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76275" algn="l"/>
                <a:tab pos="3083560" algn="l"/>
              </a:tabLst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序号	名称	链接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57138" y="1194054"/>
            <a:ext cx="6578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粉丝（万）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31289" y="1343913"/>
            <a:ext cx="40259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589C2E"/>
                </a:solidFill>
                <a:latin typeface="Calibri" panose="020F0502020204030204"/>
                <a:cs typeface="Calibri" panose="020F0502020204030204"/>
                <a:hlinkClick r:id="rId3"/>
              </a:rPr>
              <a:t>http://weibo.com/ps3auto?profile_ftype=1&amp;is_all=1&amp;is_search=1&amp;key_word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94372" y="1194054"/>
            <a:ext cx="1701800" cy="335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简介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资深汽车媒体人</a:t>
            </a:r>
            <a:r>
              <a:rPr sz="1000" spc="-11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微博资深汽车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43861" y="1886457"/>
            <a:ext cx="3195955" cy="0"/>
          </a:xfrm>
          <a:custGeom>
            <a:avLst/>
            <a:gdLst/>
            <a:ahLst/>
            <a:cxnLst/>
            <a:rect l="l" t="t" r="r" b="b"/>
            <a:pathLst>
              <a:path w="3195954">
                <a:moveTo>
                  <a:pt x="0" y="0"/>
                </a:moveTo>
                <a:lnTo>
                  <a:pt x="3195828" y="0"/>
                </a:lnTo>
              </a:path>
            </a:pathLst>
          </a:custGeom>
          <a:ln w="7619">
            <a:solidFill>
              <a:srgbClr val="589C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805041" y="1661236"/>
            <a:ext cx="1751330" cy="330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》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杂志出版人</a:t>
            </a:r>
            <a:r>
              <a:rPr sz="1000" spc="-7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微博签约自媒体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43861" y="2196338"/>
            <a:ext cx="2234565" cy="0"/>
          </a:xfrm>
          <a:custGeom>
            <a:avLst/>
            <a:gdLst/>
            <a:ahLst/>
            <a:cxnLst/>
            <a:rect l="l" t="t" r="r" b="b"/>
            <a:pathLst>
              <a:path w="2234565">
                <a:moveTo>
                  <a:pt x="0" y="0"/>
                </a:moveTo>
                <a:lnTo>
                  <a:pt x="2234184" y="0"/>
                </a:lnTo>
              </a:path>
            </a:pathLst>
          </a:custGeom>
          <a:ln w="7620">
            <a:solidFill>
              <a:srgbClr val="589C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43861" y="2506345"/>
            <a:ext cx="2234565" cy="0"/>
          </a:xfrm>
          <a:custGeom>
            <a:avLst/>
            <a:gdLst/>
            <a:ahLst/>
            <a:cxnLst/>
            <a:rect l="l" t="t" r="r" b="b"/>
            <a:pathLst>
              <a:path w="2234565">
                <a:moveTo>
                  <a:pt x="0" y="0"/>
                </a:moveTo>
                <a:lnTo>
                  <a:pt x="2234184" y="0"/>
                </a:lnTo>
              </a:path>
            </a:pathLst>
          </a:custGeom>
          <a:ln w="7619">
            <a:solidFill>
              <a:srgbClr val="589C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611555" y="1500250"/>
          <a:ext cx="7885430" cy="1111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0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4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2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8275"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</a:pPr>
                      <a:r>
                        <a:rPr sz="1000" dirty="0">
                          <a:latin typeface="Calibri" panose="020F0502020204030204"/>
                          <a:cs typeface="Calibri" panose="020F0502020204030204"/>
                        </a:rPr>
                        <a:t>1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25"/>
                        </a:lnSpc>
                      </a:pPr>
                      <a:r>
                        <a:rPr sz="1500" spc="-7" baseline="3000" dirty="0">
                          <a:latin typeface="Calibri" panose="020F0502020204030204"/>
                          <a:cs typeface="Calibri" panose="020F0502020204030204"/>
                        </a:rPr>
                        <a:t>PS3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保罗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ts val="1160"/>
                        </a:lnSpc>
                        <a:spcBef>
                          <a:spcPts val="65"/>
                        </a:spcBef>
                      </a:pPr>
                      <a:r>
                        <a:rPr sz="1000" spc="-10" dirty="0">
                          <a:solidFill>
                            <a:srgbClr val="589C2E"/>
                          </a:solidFill>
                          <a:latin typeface="Calibri" panose="020F0502020204030204"/>
                          <a:cs typeface="Calibri" panose="020F0502020204030204"/>
                          <a:hlinkClick r:id="rId3"/>
                        </a:rPr>
                        <a:t>=%E5%A5%A5%E8%BF%AA#_0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8255" marB="0">
                    <a:lnT w="9525">
                      <a:solidFill>
                        <a:srgbClr val="589C2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665"/>
                        </a:lnSpc>
                      </a:pPr>
                      <a:r>
                        <a:rPr sz="1000" spc="-10" dirty="0">
                          <a:latin typeface="Calibri" panose="020F0502020204030204"/>
                          <a:cs typeface="Calibri" panose="020F0502020204030204"/>
                        </a:rPr>
                        <a:t>170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67335">
                        <a:lnSpc>
                          <a:spcPts val="1100"/>
                        </a:lnSpc>
                        <a:spcBef>
                          <a:spcPts val="125"/>
                        </a:spcBef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达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</a:t>
                      </a:r>
                      <a:r>
                        <a:rPr sz="1000" spc="-8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微博签约自媒体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875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00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7366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许群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12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00" spc="-5" dirty="0">
                          <a:solidFill>
                            <a:srgbClr val="589C2E"/>
                          </a:solidFill>
                          <a:latin typeface="Calibri" panose="020F0502020204030204"/>
                          <a:cs typeface="Calibri" panose="020F0502020204030204"/>
                          <a:hlinkClick r:id="rId4"/>
                        </a:rPr>
                        <a:t>http://weibo.com/svenxu?refer_flag=1005055014_&amp;is_hot=1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7366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  <a:spcBef>
                          <a:spcPts val="40"/>
                        </a:spcBef>
                        <a:tabLst>
                          <a:tab pos="771525" algn="l"/>
                        </a:tabLst>
                      </a:pPr>
                      <a:r>
                        <a:rPr sz="1500" spc="-7" baseline="-31000" dirty="0">
                          <a:latin typeface="Calibri" panose="020F0502020204030204"/>
                          <a:cs typeface="Calibri" panose="020F0502020204030204"/>
                        </a:rPr>
                        <a:t>74	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资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汽车媒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体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人，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《</a:t>
                      </a:r>
                      <a:r>
                        <a:rPr sz="1500" spc="-7" baseline="3000" dirty="0">
                          <a:latin typeface="Calibri" panose="020F0502020204030204"/>
                          <a:cs typeface="Calibri" panose="020F0502020204030204"/>
                        </a:rPr>
                        <a:t>ramp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驾道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2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00" dirty="0">
                          <a:latin typeface="Calibri" panose="020F0502020204030204"/>
                          <a:cs typeface="Calibri" panose="020F0502020204030204"/>
                        </a:rPr>
                        <a:t>3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7366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汽车早报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12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00" spc="-5" dirty="0">
                          <a:solidFill>
                            <a:srgbClr val="589C2E"/>
                          </a:solidFill>
                          <a:latin typeface="Calibri" panose="020F0502020204030204"/>
                          <a:cs typeface="Calibri" panose="020F0502020204030204"/>
                          <a:hlinkClick r:id="rId5"/>
                        </a:rPr>
                        <a:t>http://weibo.com/u/1986193140?is_hot=1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7366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00" spc="-10" dirty="0">
                          <a:latin typeface="Calibri" panose="020F0502020204030204"/>
                          <a:cs typeface="Calibri" panose="020F0502020204030204"/>
                        </a:rPr>
                        <a:t>71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7366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5080" indent="-19050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微博资深汽车达人</a:t>
                      </a:r>
                      <a:r>
                        <a:rPr sz="1000" spc="-13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微博汽车视 频帐号</a:t>
                      </a:r>
                      <a:r>
                        <a:rPr sz="1000" spc="-7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微博签约自媒体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00" dirty="0">
                          <a:latin typeface="Calibri" panose="020F0502020204030204"/>
                          <a:cs typeface="Calibri" panose="020F0502020204030204"/>
                        </a:rPr>
                        <a:t>4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7366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主持人温爽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12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00" spc="-5" dirty="0">
                          <a:solidFill>
                            <a:srgbClr val="589C2E"/>
                          </a:solidFill>
                          <a:latin typeface="Calibri" panose="020F0502020204030204"/>
                          <a:cs typeface="Calibri" panose="020F0502020204030204"/>
                          <a:hlinkClick r:id="rId6"/>
                        </a:rPr>
                        <a:t>http://weibo.com/u/5618141126?is_hot=1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7366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00" spc="-10" dirty="0">
                          <a:latin typeface="Calibri" panose="020F0502020204030204"/>
                          <a:cs typeface="Calibri" panose="020F0502020204030204"/>
                        </a:rPr>
                        <a:t>13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7366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535305" marR="3175" indent="-52324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汽车导购杂志编辑温爽</a:t>
                      </a:r>
                      <a:r>
                        <a:rPr sz="1000" spc="-114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微博汽 车视频博主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842263" y="2660395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 panose="020F0502020204030204"/>
                <a:cs typeface="Calibri" panose="020F0502020204030204"/>
              </a:rPr>
              <a:t>5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48257" y="2668015"/>
            <a:ext cx="6032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车市观察</a:t>
            </a:r>
            <a:r>
              <a:rPr sz="1500" spc="-7" baseline="3000" dirty="0">
                <a:latin typeface="Calibri" panose="020F0502020204030204"/>
                <a:cs typeface="Calibri" panose="020F0502020204030204"/>
              </a:rPr>
              <a:t>V</a:t>
            </a:r>
            <a:endParaRPr sz="1500" baseline="3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943861" y="2740025"/>
            <a:ext cx="3992879" cy="0"/>
          </a:xfrm>
          <a:custGeom>
            <a:avLst/>
            <a:gdLst/>
            <a:ahLst/>
            <a:cxnLst/>
            <a:rect l="l" t="t" r="r" b="b"/>
            <a:pathLst>
              <a:path w="3992879">
                <a:moveTo>
                  <a:pt x="0" y="0"/>
                </a:moveTo>
                <a:lnTo>
                  <a:pt x="3992879" y="0"/>
                </a:lnTo>
              </a:path>
            </a:pathLst>
          </a:custGeom>
          <a:ln w="7620">
            <a:solidFill>
              <a:srgbClr val="589C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931289" y="2584195"/>
            <a:ext cx="40163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589C2E"/>
                </a:solidFill>
                <a:latin typeface="Calibri" panose="020F0502020204030204"/>
                <a:cs typeface="Calibri" panose="020F0502020204030204"/>
                <a:hlinkClick r:id="rId7"/>
              </a:rPr>
              <a:t>http://weibo.com/534109123?profile_ftype=1&amp;is_all=1&amp;is_search=1&amp;key_w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31289" y="2736595"/>
            <a:ext cx="179958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589C2E"/>
                </a:solidFill>
                <a:latin typeface="Calibri" panose="020F0502020204030204"/>
                <a:cs typeface="Calibri" panose="020F0502020204030204"/>
                <a:hlinkClick r:id="rId7"/>
              </a:rPr>
              <a:t>ord=%E5%A5%A5%E8%BF%AA#_0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943861" y="2892425"/>
            <a:ext cx="1774189" cy="0"/>
          </a:xfrm>
          <a:custGeom>
            <a:avLst/>
            <a:gdLst/>
            <a:ahLst/>
            <a:cxnLst/>
            <a:rect l="l" t="t" r="r" b="b"/>
            <a:pathLst>
              <a:path w="1774189">
                <a:moveTo>
                  <a:pt x="0" y="0"/>
                </a:moveTo>
                <a:lnTo>
                  <a:pt x="1773936" y="0"/>
                </a:lnTo>
              </a:path>
            </a:pathLst>
          </a:custGeom>
          <a:ln w="7620">
            <a:solidFill>
              <a:srgbClr val="589C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276594" y="2660395"/>
            <a:ext cx="21780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116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794372" y="2591815"/>
            <a:ext cx="17018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23900" marR="5080" indent="-711835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微博资深汽车达人</a:t>
            </a:r>
            <a:r>
              <a:rPr sz="1000" spc="-13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微博签约自 媒体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42263" y="2970402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 panose="020F0502020204030204"/>
                <a:cs typeface="Calibri" panose="020F0502020204030204"/>
              </a:rPr>
              <a:t>6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84858" y="2978022"/>
            <a:ext cx="5314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陈震同学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943861" y="3049904"/>
            <a:ext cx="3996054" cy="0"/>
          </a:xfrm>
          <a:custGeom>
            <a:avLst/>
            <a:gdLst/>
            <a:ahLst/>
            <a:cxnLst/>
            <a:rect l="l" t="t" r="r" b="b"/>
            <a:pathLst>
              <a:path w="3996054">
                <a:moveTo>
                  <a:pt x="0" y="0"/>
                </a:moveTo>
                <a:lnTo>
                  <a:pt x="3995928" y="0"/>
                </a:lnTo>
              </a:path>
            </a:pathLst>
          </a:custGeom>
          <a:ln w="7619">
            <a:solidFill>
              <a:srgbClr val="589C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931289" y="2894202"/>
            <a:ext cx="401827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589C2E"/>
                </a:solidFill>
                <a:latin typeface="Calibri" panose="020F0502020204030204"/>
                <a:cs typeface="Calibri" panose="020F0502020204030204"/>
                <a:hlinkClick r:id="rId8"/>
              </a:rPr>
              <a:t>http://weibo.com/chenzhentongxue?profile_ftype=1&amp;is_all=1&amp;is_search=1&amp;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931289" y="3046602"/>
            <a:ext cx="21297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589C2E"/>
                </a:solidFill>
                <a:latin typeface="Calibri" panose="020F0502020204030204"/>
                <a:cs typeface="Calibri" panose="020F0502020204030204"/>
                <a:hlinkClick r:id="rId8"/>
              </a:rPr>
              <a:t>key_word=%E5%A5%A5%E8%BF%AA#_0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943861" y="3202304"/>
            <a:ext cx="2105025" cy="0"/>
          </a:xfrm>
          <a:custGeom>
            <a:avLst/>
            <a:gdLst/>
            <a:ahLst/>
            <a:cxnLst/>
            <a:rect l="l" t="t" r="r" b="b"/>
            <a:pathLst>
              <a:path w="2105025">
                <a:moveTo>
                  <a:pt x="0" y="0"/>
                </a:moveTo>
                <a:lnTo>
                  <a:pt x="2104643" y="0"/>
                </a:lnTo>
              </a:path>
            </a:pathLst>
          </a:custGeom>
          <a:ln w="7619">
            <a:solidFill>
              <a:srgbClr val="589C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276594" y="2970402"/>
            <a:ext cx="21780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176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51</a:t>
            </a:fld>
            <a:endParaRPr spc="-5" dirty="0"/>
          </a:p>
        </p:txBody>
      </p:sp>
      <p:sp>
        <p:nvSpPr>
          <p:cNvPr id="38" name="object 38"/>
          <p:cNvSpPr txBox="1"/>
          <p:nvPr/>
        </p:nvSpPr>
        <p:spPr>
          <a:xfrm>
            <a:off x="1931289" y="3204209"/>
            <a:ext cx="39852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589C2E"/>
                </a:solidFill>
                <a:latin typeface="Calibri" panose="020F0502020204030204"/>
                <a:cs typeface="Calibri" panose="020F0502020204030204"/>
                <a:hlinkClick r:id="rId9"/>
              </a:rPr>
              <a:t>http://weibo.com/u/2004990624?profile_ftype=1&amp;is_all=1&amp;is_search=1&amp;ke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08597" y="3280409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18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794372" y="2896006"/>
            <a:ext cx="1701800" cy="493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635">
              <a:lnSpc>
                <a:spcPct val="153000"/>
              </a:lnSpc>
              <a:spcBef>
                <a:spcPts val="1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车手陈震</a:t>
            </a:r>
            <a:r>
              <a:rPr sz="1000" spc="-8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微博签约自媒体 微博资深汽车达人</a:t>
            </a:r>
            <a:r>
              <a:rPr sz="1000" spc="-13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微博汽车视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41" name="object 41"/>
          <p:cNvGraphicFramePr>
            <a:graphicFrameLocks noGrp="1"/>
          </p:cNvGraphicFramePr>
          <p:nvPr/>
        </p:nvGraphicFramePr>
        <p:xfrm>
          <a:off x="611555" y="3359911"/>
          <a:ext cx="7885430" cy="1421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3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2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81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8275">
                <a:tc gridSpan="2">
                  <a:txBody>
                    <a:bodyPr/>
                    <a:lstStyle/>
                    <a:p>
                      <a:pPr marL="243205">
                        <a:lnSpc>
                          <a:spcPts val="730"/>
                        </a:lnSpc>
                        <a:tabLst>
                          <a:tab pos="621665" algn="l"/>
                        </a:tabLst>
                      </a:pPr>
                      <a:r>
                        <a:rPr sz="1500" spc="-7" baseline="3000" dirty="0">
                          <a:latin typeface="Calibri" panose="020F0502020204030204"/>
                          <a:cs typeface="Calibri" panose="020F0502020204030204"/>
                        </a:rPr>
                        <a:t>7	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精品汽车集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155"/>
                        </a:lnSpc>
                        <a:spcBef>
                          <a:spcPts val="70"/>
                        </a:spcBef>
                      </a:pPr>
                      <a:r>
                        <a:rPr sz="1000" spc="-5" dirty="0">
                          <a:solidFill>
                            <a:srgbClr val="589C2E"/>
                          </a:solidFill>
                          <a:latin typeface="Calibri" panose="020F0502020204030204"/>
                          <a:cs typeface="Calibri" panose="020F0502020204030204"/>
                          <a:hlinkClick r:id="rId9"/>
                        </a:rPr>
                        <a:t>y_word=%E5%A5%A5%E8%BF%AA#_0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8890" marB="0">
                    <a:lnT w="9525">
                      <a:solidFill>
                        <a:srgbClr val="589C2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021080">
                        <a:lnSpc>
                          <a:spcPts val="1095"/>
                        </a:lnSpc>
                        <a:spcBef>
                          <a:spcPts val="13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频帐号</a:t>
                      </a:r>
                      <a:r>
                        <a:rPr sz="1000" spc="-7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微博签约自媒体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651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97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015"/>
                        </a:lnSpc>
                      </a:pPr>
                      <a:r>
                        <a:rPr sz="1000" spc="-5" dirty="0">
                          <a:solidFill>
                            <a:srgbClr val="589C2E"/>
                          </a:solidFill>
                          <a:latin typeface="Calibri" panose="020F0502020204030204"/>
                          <a:cs typeface="Calibri" panose="020F0502020204030204"/>
                          <a:hlinkClick r:id="rId10"/>
                        </a:rPr>
                        <a:t>http://weibo.com/qichezhi?profile_ftype=1&amp;is_all=1&amp;is_search=1&amp;key_word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89C2E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57150" algn="ctr">
                        <a:lnSpc>
                          <a:spcPts val="670"/>
                        </a:lnSpc>
                      </a:pPr>
                      <a:r>
                        <a:rPr sz="1000" dirty="0">
                          <a:latin typeface="Calibri" panose="020F0502020204030204"/>
                          <a:cs typeface="Calibri" panose="020F0502020204030204"/>
                        </a:rPr>
                        <a:t>8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lnSpc>
                          <a:spcPts val="730"/>
                        </a:lnSpc>
                      </a:pP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汽车志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55"/>
                        </a:lnSpc>
                        <a:spcBef>
                          <a:spcPts val="70"/>
                        </a:spcBef>
                      </a:pPr>
                      <a:r>
                        <a:rPr sz="1000" spc="-10" dirty="0">
                          <a:solidFill>
                            <a:srgbClr val="589C2E"/>
                          </a:solidFill>
                          <a:latin typeface="Calibri" panose="020F0502020204030204"/>
                          <a:cs typeface="Calibri" panose="020F0502020204030204"/>
                          <a:hlinkClick r:id="rId10"/>
                        </a:rPr>
                        <a:t>=%E5%A5%A5%E8%BF%AA#_0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8890" marB="0">
                    <a:lnT w="9525" cap="flat" cmpd="sng" algn="ctr">
                      <a:solidFill>
                        <a:srgbClr val="589C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13055">
                        <a:lnSpc>
                          <a:spcPts val="730"/>
                        </a:lnSpc>
                        <a:tabLst>
                          <a:tab pos="1289685" algn="l"/>
                        </a:tabLst>
                      </a:pPr>
                      <a:r>
                        <a:rPr sz="1500" spc="-7" baseline="3000" dirty="0">
                          <a:latin typeface="Calibri" panose="020F0502020204030204"/>
                          <a:cs typeface="Calibri" panose="020F0502020204030204"/>
                        </a:rPr>
                        <a:t>113	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微博汽车达人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57150" algn="ctr">
                        <a:lnSpc>
                          <a:spcPts val="1025"/>
                        </a:lnSpc>
                        <a:spcBef>
                          <a:spcPts val="585"/>
                        </a:spcBef>
                      </a:pPr>
                      <a:r>
                        <a:rPr sz="1000" dirty="0">
                          <a:latin typeface="Calibri" panose="020F0502020204030204"/>
                          <a:cs typeface="Calibri" panose="020F0502020204030204"/>
                        </a:rPr>
                        <a:t>9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7429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025"/>
                        </a:lnSpc>
                        <a:spcBef>
                          <a:spcPts val="585"/>
                        </a:spcBef>
                      </a:pPr>
                      <a:r>
                        <a:rPr sz="1000" spc="-5" dirty="0">
                          <a:latin typeface="Calibri" panose="020F0502020204030204"/>
                          <a:cs typeface="Calibri" panose="020F0502020204030204"/>
                        </a:rPr>
                        <a:t>CarShooter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7429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25"/>
                        </a:lnSpc>
                        <a:spcBef>
                          <a:spcPts val="585"/>
                        </a:spcBef>
                      </a:pPr>
                      <a:r>
                        <a:rPr sz="1000" spc="-5" dirty="0">
                          <a:solidFill>
                            <a:srgbClr val="589C2E"/>
                          </a:solidFill>
                          <a:latin typeface="Calibri" panose="020F0502020204030204"/>
                          <a:cs typeface="Calibri" panose="020F0502020204030204"/>
                          <a:hlinkClick r:id="rId11"/>
                        </a:rPr>
                        <a:t>http://weibo.com/mksc?is_hot=1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7429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89C2E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830580" algn="l"/>
                        </a:tabLst>
                      </a:pPr>
                      <a:r>
                        <a:rPr sz="1500" spc="-15" baseline="-31000" dirty="0">
                          <a:latin typeface="Calibri" panose="020F0502020204030204"/>
                          <a:cs typeface="Calibri" panose="020F0502020204030204"/>
                        </a:rPr>
                        <a:t>114	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微博知名汽车视频帐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号</a:t>
                      </a:r>
                      <a:r>
                        <a:rPr sz="1000" spc="-7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-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微博资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1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9525">
                      <a:solidFill>
                        <a:srgbClr val="589C2E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94715">
                        <a:lnSpc>
                          <a:spcPts val="625"/>
                        </a:lnSpc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深汽车达人</a:t>
                      </a:r>
                      <a:r>
                        <a:rPr sz="1000" spc="-8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微博签约自媒体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56515" algn="ctr">
                        <a:lnSpc>
                          <a:spcPts val="1025"/>
                        </a:lnSpc>
                        <a:spcBef>
                          <a:spcPts val="585"/>
                        </a:spcBef>
                      </a:pPr>
                      <a:r>
                        <a:rPr sz="1000" spc="-10" dirty="0">
                          <a:latin typeface="Calibri" panose="020F0502020204030204"/>
                          <a:cs typeface="Calibri" panose="020F0502020204030204"/>
                        </a:rPr>
                        <a:t>10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7429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025"/>
                        </a:lnSpc>
                        <a:spcBef>
                          <a:spcPts val="585"/>
                        </a:spcBef>
                      </a:pPr>
                      <a:r>
                        <a:rPr sz="1000" spc="-10" dirty="0">
                          <a:latin typeface="Calibri" panose="020F0502020204030204"/>
                          <a:cs typeface="Calibri" panose="020F0502020204030204"/>
                        </a:rPr>
                        <a:t>Top-Cars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7429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25"/>
                        </a:lnSpc>
                        <a:spcBef>
                          <a:spcPts val="585"/>
                        </a:spcBef>
                      </a:pPr>
                      <a:r>
                        <a:rPr sz="1000" spc="-5" dirty="0">
                          <a:solidFill>
                            <a:srgbClr val="589C2E"/>
                          </a:solidFill>
                          <a:latin typeface="Calibri" panose="020F0502020204030204"/>
                          <a:cs typeface="Calibri" panose="020F0502020204030204"/>
                          <a:hlinkClick r:id="rId12"/>
                        </a:rPr>
                        <a:t>http://weibo.com/yifuyun?is_hot=1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7429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89C2E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830580" algn="l"/>
                        </a:tabLst>
                      </a:pPr>
                      <a:r>
                        <a:rPr sz="1500" spc="-15" baseline="-31000" dirty="0">
                          <a:latin typeface="Calibri" panose="020F0502020204030204"/>
                          <a:cs typeface="Calibri" panose="020F0502020204030204"/>
                        </a:rPr>
                        <a:t>123	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微博资深汽车达人</a:t>
                      </a:r>
                      <a:r>
                        <a:rPr sz="1000" spc="-1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微博签约自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15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25"/>
                        </a:lnSpc>
                        <a:spcBef>
                          <a:spcPts val="715"/>
                        </a:spcBef>
                      </a:pPr>
                      <a:r>
                        <a:rPr sz="1000" spc="-5" dirty="0">
                          <a:solidFill>
                            <a:srgbClr val="589C2E"/>
                          </a:solidFill>
                          <a:latin typeface="Calibri" panose="020F0502020204030204"/>
                          <a:cs typeface="Calibri" panose="020F0502020204030204"/>
                          <a:hlinkClick r:id="rId13"/>
                        </a:rPr>
                        <a:t>http://weibo.com/zonglitanche?profile_ftype=1&amp;is_all=1&amp;is_search=1&amp;key_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90805" marB="0">
                    <a:lnT w="9525" cap="flat" cmpd="sng" algn="ctr">
                      <a:solidFill>
                        <a:srgbClr val="589C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85725" algn="ctr">
                        <a:lnSpc>
                          <a:spcPts val="735"/>
                        </a:lnSpc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媒体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85725" algn="ctr">
                        <a:lnSpc>
                          <a:spcPts val="965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微博汽车资讯博主</a:t>
                      </a:r>
                      <a:r>
                        <a:rPr sz="1000" spc="-11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微博汽车视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8275">
                <a:tc gridSpan="2">
                  <a:txBody>
                    <a:bodyPr/>
                    <a:lstStyle/>
                    <a:p>
                      <a:pPr marL="210820">
                        <a:lnSpc>
                          <a:spcPts val="735"/>
                        </a:lnSpc>
                        <a:tabLst>
                          <a:tab pos="685800" algn="l"/>
                        </a:tabLst>
                      </a:pPr>
                      <a:r>
                        <a:rPr sz="1500" spc="-7" baseline="3000" dirty="0">
                          <a:latin typeface="Calibri" panose="020F0502020204030204"/>
                          <a:cs typeface="Calibri" panose="020F0502020204030204"/>
                        </a:rPr>
                        <a:t>11	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总李谈车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150"/>
                        </a:lnSpc>
                        <a:spcBef>
                          <a:spcPts val="70"/>
                        </a:spcBef>
                      </a:pPr>
                      <a:r>
                        <a:rPr sz="1000" spc="-5" dirty="0">
                          <a:solidFill>
                            <a:srgbClr val="589C2E"/>
                          </a:solidFill>
                          <a:latin typeface="Calibri" panose="020F0502020204030204"/>
                          <a:cs typeface="Calibri" panose="020F0502020204030204"/>
                          <a:hlinkClick r:id="rId13"/>
                        </a:rPr>
                        <a:t>word=%E5%A5%A5%E8%BF%AA#_0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889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4805">
                        <a:lnSpc>
                          <a:spcPts val="1090"/>
                        </a:lnSpc>
                        <a:spcBef>
                          <a:spcPts val="130"/>
                        </a:spcBef>
                        <a:tabLst>
                          <a:tab pos="1021080" algn="l"/>
                        </a:tabLst>
                      </a:pPr>
                      <a:r>
                        <a:rPr sz="1500" spc="-7" baseline="36000" dirty="0">
                          <a:latin typeface="Calibri" panose="020F0502020204030204"/>
                          <a:cs typeface="Calibri" panose="020F0502020204030204"/>
                        </a:rPr>
                        <a:t>76	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频帐号</a:t>
                      </a:r>
                      <a:r>
                        <a:rPr sz="1000" spc="-7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微博签约自媒体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651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161925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部分优质汽车</a:t>
            </a:r>
            <a:r>
              <a:rPr sz="1600" b="1" spc="-2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KOL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资源展示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20066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活动当天——网红直播/试驾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3430" y="1541526"/>
            <a:ext cx="1587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355" dirty="0">
                <a:latin typeface="Meiryo" panose="020B0604030504040204" charset="-128"/>
                <a:cs typeface="Meiryo" panose="020B0604030504040204" charset="-128"/>
              </a:rPr>
              <a:t></a:t>
            </a:r>
            <a:endParaRPr sz="1400">
              <a:latin typeface="Meiryo" panose="020B0604030504040204" charset="-128"/>
              <a:cs typeface="Meiryo" panose="020B0604030504040204" charset="-128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9942" y="1570177"/>
            <a:ext cx="323088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邀请知名网红现场同步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直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播与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网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友互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400" spc="0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3430" y="2102611"/>
            <a:ext cx="4338955" cy="194627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特点：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快速传播、热榜热议、覆盖面广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ts val="2160"/>
              </a:lnSpc>
              <a:spcBef>
                <a:spcPts val="19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目的：</a:t>
            </a:r>
            <a:r>
              <a:rPr sz="1200" b="1" spc="-10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输出传播内容，覆盖社交媒体平台，并吸引朋友圈里的朋 友参与活动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1024890">
              <a:lnSpc>
                <a:spcPts val="2160"/>
              </a:lnSpc>
              <a:spcBef>
                <a:spcPts val="5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内容：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北上广深杭五个城市分别选择3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-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5名网红， </a:t>
            </a:r>
            <a:r>
              <a:rPr sz="12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直播方式一：一路跟车直播，与网友互动；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12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直播方式二</a:t>
            </a:r>
            <a:r>
              <a:rPr sz="12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2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当专车司机，试驾直播互动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亮点：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传播性、参与性、互动性、话题性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56276" y="1132332"/>
            <a:ext cx="2772155" cy="17053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56276" y="2945892"/>
            <a:ext cx="2772155" cy="182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52</a:t>
            </a:fld>
            <a:endParaRPr spc="-5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9327" y="2356104"/>
            <a:ext cx="1064260" cy="883919"/>
          </a:xfrm>
          <a:custGeom>
            <a:avLst/>
            <a:gdLst/>
            <a:ahLst/>
            <a:cxnLst/>
            <a:rect l="l" t="t" r="r" b="b"/>
            <a:pathLst>
              <a:path w="1064260" h="883919">
                <a:moveTo>
                  <a:pt x="529501" y="0"/>
                </a:moveTo>
                <a:lnTo>
                  <a:pt x="474876" y="2280"/>
                </a:lnTo>
                <a:lnTo>
                  <a:pt x="421829" y="8975"/>
                </a:lnTo>
                <a:lnTo>
                  <a:pt x="370629" y="19861"/>
                </a:lnTo>
                <a:lnTo>
                  <a:pt x="321545" y="34718"/>
                </a:lnTo>
                <a:lnTo>
                  <a:pt x="274844" y="53322"/>
                </a:lnTo>
                <a:lnTo>
                  <a:pt x="230795" y="75453"/>
                </a:lnTo>
                <a:lnTo>
                  <a:pt x="189667" y="100889"/>
                </a:lnTo>
                <a:lnTo>
                  <a:pt x="151728" y="129408"/>
                </a:lnTo>
                <a:lnTo>
                  <a:pt x="117247" y="160787"/>
                </a:lnTo>
                <a:lnTo>
                  <a:pt x="86493" y="194806"/>
                </a:lnTo>
                <a:lnTo>
                  <a:pt x="59733" y="231243"/>
                </a:lnTo>
                <a:lnTo>
                  <a:pt x="37236" y="269875"/>
                </a:lnTo>
                <a:lnTo>
                  <a:pt x="9398" y="344169"/>
                </a:lnTo>
                <a:lnTo>
                  <a:pt x="231279" y="411098"/>
                </a:lnTo>
                <a:lnTo>
                  <a:pt x="0" y="480948"/>
                </a:lnTo>
                <a:lnTo>
                  <a:pt x="6095" y="530987"/>
                </a:lnTo>
                <a:lnTo>
                  <a:pt x="19261" y="573347"/>
                </a:lnTo>
                <a:lnTo>
                  <a:pt x="37227" y="613958"/>
                </a:lnTo>
                <a:lnTo>
                  <a:pt x="59725" y="652597"/>
                </a:lnTo>
                <a:lnTo>
                  <a:pt x="86487" y="689041"/>
                </a:lnTo>
                <a:lnTo>
                  <a:pt x="117243" y="723069"/>
                </a:lnTo>
                <a:lnTo>
                  <a:pt x="151725" y="754458"/>
                </a:lnTo>
                <a:lnTo>
                  <a:pt x="189664" y="782986"/>
                </a:lnTo>
                <a:lnTo>
                  <a:pt x="230793" y="808432"/>
                </a:lnTo>
                <a:lnTo>
                  <a:pt x="274843" y="830572"/>
                </a:lnTo>
                <a:lnTo>
                  <a:pt x="321544" y="849184"/>
                </a:lnTo>
                <a:lnTo>
                  <a:pt x="370630" y="864048"/>
                </a:lnTo>
                <a:lnTo>
                  <a:pt x="421830" y="874940"/>
                </a:lnTo>
                <a:lnTo>
                  <a:pt x="474876" y="881637"/>
                </a:lnTo>
                <a:lnTo>
                  <a:pt x="529501" y="883919"/>
                </a:lnTo>
                <a:lnTo>
                  <a:pt x="580961" y="881896"/>
                </a:lnTo>
                <a:lnTo>
                  <a:pt x="631035" y="875951"/>
                </a:lnTo>
                <a:lnTo>
                  <a:pt x="679500" y="866267"/>
                </a:lnTo>
                <a:lnTo>
                  <a:pt x="726131" y="853031"/>
                </a:lnTo>
                <a:lnTo>
                  <a:pt x="770706" y="836428"/>
                </a:lnTo>
                <a:lnTo>
                  <a:pt x="813001" y="816643"/>
                </a:lnTo>
                <a:lnTo>
                  <a:pt x="852791" y="793861"/>
                </a:lnTo>
                <a:lnTo>
                  <a:pt x="889854" y="768268"/>
                </a:lnTo>
                <a:lnTo>
                  <a:pt x="923965" y="740048"/>
                </a:lnTo>
                <a:lnTo>
                  <a:pt x="954900" y="709387"/>
                </a:lnTo>
                <a:lnTo>
                  <a:pt x="982437" y="676470"/>
                </a:lnTo>
                <a:lnTo>
                  <a:pt x="1006351" y="641482"/>
                </a:lnTo>
                <a:lnTo>
                  <a:pt x="1026419" y="604608"/>
                </a:lnTo>
                <a:lnTo>
                  <a:pt x="1042416" y="566034"/>
                </a:lnTo>
                <a:lnTo>
                  <a:pt x="1054120" y="525944"/>
                </a:lnTo>
                <a:lnTo>
                  <a:pt x="1061306" y="484524"/>
                </a:lnTo>
                <a:lnTo>
                  <a:pt x="1063752" y="441959"/>
                </a:lnTo>
                <a:lnTo>
                  <a:pt x="1061306" y="399395"/>
                </a:lnTo>
                <a:lnTo>
                  <a:pt x="1054120" y="357975"/>
                </a:lnTo>
                <a:lnTo>
                  <a:pt x="1042416" y="317885"/>
                </a:lnTo>
                <a:lnTo>
                  <a:pt x="1026419" y="279311"/>
                </a:lnTo>
                <a:lnTo>
                  <a:pt x="1006351" y="242437"/>
                </a:lnTo>
                <a:lnTo>
                  <a:pt x="982437" y="207449"/>
                </a:lnTo>
                <a:lnTo>
                  <a:pt x="954900" y="174532"/>
                </a:lnTo>
                <a:lnTo>
                  <a:pt x="923965" y="143871"/>
                </a:lnTo>
                <a:lnTo>
                  <a:pt x="889854" y="115651"/>
                </a:lnTo>
                <a:lnTo>
                  <a:pt x="852791" y="90058"/>
                </a:lnTo>
                <a:lnTo>
                  <a:pt x="813001" y="67276"/>
                </a:lnTo>
                <a:lnTo>
                  <a:pt x="770706" y="47491"/>
                </a:lnTo>
                <a:lnTo>
                  <a:pt x="726131" y="30888"/>
                </a:lnTo>
                <a:lnTo>
                  <a:pt x="679500" y="17652"/>
                </a:lnTo>
                <a:lnTo>
                  <a:pt x="631035" y="7968"/>
                </a:lnTo>
                <a:lnTo>
                  <a:pt x="580961" y="2023"/>
                </a:lnTo>
                <a:lnTo>
                  <a:pt x="529501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9327" y="2356104"/>
            <a:ext cx="1064260" cy="883919"/>
          </a:xfrm>
          <a:custGeom>
            <a:avLst/>
            <a:gdLst/>
            <a:ahLst/>
            <a:cxnLst/>
            <a:rect l="l" t="t" r="r" b="b"/>
            <a:pathLst>
              <a:path w="1064260" h="883919">
                <a:moveTo>
                  <a:pt x="529501" y="0"/>
                </a:moveTo>
                <a:lnTo>
                  <a:pt x="580961" y="2023"/>
                </a:lnTo>
                <a:lnTo>
                  <a:pt x="631035" y="7968"/>
                </a:lnTo>
                <a:lnTo>
                  <a:pt x="679500" y="17652"/>
                </a:lnTo>
                <a:lnTo>
                  <a:pt x="726131" y="30888"/>
                </a:lnTo>
                <a:lnTo>
                  <a:pt x="770706" y="47491"/>
                </a:lnTo>
                <a:lnTo>
                  <a:pt x="813001" y="67276"/>
                </a:lnTo>
                <a:lnTo>
                  <a:pt x="852791" y="90058"/>
                </a:lnTo>
                <a:lnTo>
                  <a:pt x="889854" y="115651"/>
                </a:lnTo>
                <a:lnTo>
                  <a:pt x="923965" y="143871"/>
                </a:lnTo>
                <a:lnTo>
                  <a:pt x="954900" y="174532"/>
                </a:lnTo>
                <a:lnTo>
                  <a:pt x="982437" y="207449"/>
                </a:lnTo>
                <a:lnTo>
                  <a:pt x="1006351" y="242437"/>
                </a:lnTo>
                <a:lnTo>
                  <a:pt x="1026419" y="279311"/>
                </a:lnTo>
                <a:lnTo>
                  <a:pt x="1042416" y="317885"/>
                </a:lnTo>
                <a:lnTo>
                  <a:pt x="1054120" y="357975"/>
                </a:lnTo>
                <a:lnTo>
                  <a:pt x="1061306" y="399395"/>
                </a:lnTo>
                <a:lnTo>
                  <a:pt x="1063752" y="441959"/>
                </a:lnTo>
                <a:lnTo>
                  <a:pt x="1061306" y="484524"/>
                </a:lnTo>
                <a:lnTo>
                  <a:pt x="1054120" y="525944"/>
                </a:lnTo>
                <a:lnTo>
                  <a:pt x="1042416" y="566034"/>
                </a:lnTo>
                <a:lnTo>
                  <a:pt x="1026419" y="604608"/>
                </a:lnTo>
                <a:lnTo>
                  <a:pt x="1006351" y="641482"/>
                </a:lnTo>
                <a:lnTo>
                  <a:pt x="982437" y="676470"/>
                </a:lnTo>
                <a:lnTo>
                  <a:pt x="954900" y="709387"/>
                </a:lnTo>
                <a:lnTo>
                  <a:pt x="923965" y="740048"/>
                </a:lnTo>
                <a:lnTo>
                  <a:pt x="889854" y="768268"/>
                </a:lnTo>
                <a:lnTo>
                  <a:pt x="852791" y="793861"/>
                </a:lnTo>
                <a:lnTo>
                  <a:pt x="813001" y="816643"/>
                </a:lnTo>
                <a:lnTo>
                  <a:pt x="770706" y="836428"/>
                </a:lnTo>
                <a:lnTo>
                  <a:pt x="726131" y="853031"/>
                </a:lnTo>
                <a:lnTo>
                  <a:pt x="679500" y="866267"/>
                </a:lnTo>
                <a:lnTo>
                  <a:pt x="631035" y="875951"/>
                </a:lnTo>
                <a:lnTo>
                  <a:pt x="580961" y="881896"/>
                </a:lnTo>
                <a:lnTo>
                  <a:pt x="529501" y="883919"/>
                </a:lnTo>
                <a:lnTo>
                  <a:pt x="474876" y="881637"/>
                </a:lnTo>
                <a:lnTo>
                  <a:pt x="421830" y="874940"/>
                </a:lnTo>
                <a:lnTo>
                  <a:pt x="370630" y="864048"/>
                </a:lnTo>
                <a:lnTo>
                  <a:pt x="321544" y="849184"/>
                </a:lnTo>
                <a:lnTo>
                  <a:pt x="274843" y="830572"/>
                </a:lnTo>
                <a:lnTo>
                  <a:pt x="230793" y="808432"/>
                </a:lnTo>
                <a:lnTo>
                  <a:pt x="189664" y="782986"/>
                </a:lnTo>
                <a:lnTo>
                  <a:pt x="151725" y="754458"/>
                </a:lnTo>
                <a:lnTo>
                  <a:pt x="117243" y="723069"/>
                </a:lnTo>
                <a:lnTo>
                  <a:pt x="86487" y="689041"/>
                </a:lnTo>
                <a:lnTo>
                  <a:pt x="59725" y="652597"/>
                </a:lnTo>
                <a:lnTo>
                  <a:pt x="37227" y="613958"/>
                </a:lnTo>
                <a:lnTo>
                  <a:pt x="19261" y="573347"/>
                </a:lnTo>
                <a:lnTo>
                  <a:pt x="6095" y="530987"/>
                </a:lnTo>
                <a:lnTo>
                  <a:pt x="0" y="480948"/>
                </a:lnTo>
                <a:lnTo>
                  <a:pt x="231279" y="411098"/>
                </a:lnTo>
                <a:lnTo>
                  <a:pt x="9398" y="344169"/>
                </a:lnTo>
                <a:lnTo>
                  <a:pt x="37236" y="269875"/>
                </a:lnTo>
                <a:lnTo>
                  <a:pt x="59733" y="231243"/>
                </a:lnTo>
                <a:lnTo>
                  <a:pt x="86493" y="194806"/>
                </a:lnTo>
                <a:lnTo>
                  <a:pt x="117247" y="160787"/>
                </a:lnTo>
                <a:lnTo>
                  <a:pt x="151728" y="129408"/>
                </a:lnTo>
                <a:lnTo>
                  <a:pt x="189667" y="100889"/>
                </a:lnTo>
                <a:lnTo>
                  <a:pt x="230795" y="75453"/>
                </a:lnTo>
                <a:lnTo>
                  <a:pt x="274844" y="53322"/>
                </a:lnTo>
                <a:lnTo>
                  <a:pt x="321545" y="34718"/>
                </a:lnTo>
                <a:lnTo>
                  <a:pt x="370629" y="19861"/>
                </a:lnTo>
                <a:lnTo>
                  <a:pt x="421829" y="8975"/>
                </a:lnTo>
                <a:lnTo>
                  <a:pt x="474876" y="2280"/>
                </a:lnTo>
                <a:lnTo>
                  <a:pt x="529501" y="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3836" y="2663951"/>
            <a:ext cx="754380" cy="306705"/>
          </a:xfrm>
          <a:custGeom>
            <a:avLst/>
            <a:gdLst/>
            <a:ahLst/>
            <a:cxnLst/>
            <a:rect l="l" t="t" r="r" b="b"/>
            <a:pathLst>
              <a:path w="754380" h="306705">
                <a:moveTo>
                  <a:pt x="0" y="306324"/>
                </a:moveTo>
                <a:lnTo>
                  <a:pt x="754380" y="306324"/>
                </a:lnTo>
                <a:lnTo>
                  <a:pt x="754380" y="0"/>
                </a:lnTo>
                <a:lnTo>
                  <a:pt x="0" y="0"/>
                </a:lnTo>
                <a:lnTo>
                  <a:pt x="0" y="306324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52880" y="2689606"/>
            <a:ext cx="5607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第一步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06952" y="2356104"/>
            <a:ext cx="1080770" cy="883919"/>
          </a:xfrm>
          <a:custGeom>
            <a:avLst/>
            <a:gdLst/>
            <a:ahLst/>
            <a:cxnLst/>
            <a:rect l="l" t="t" r="r" b="b"/>
            <a:pathLst>
              <a:path w="1080770" h="883919">
                <a:moveTo>
                  <a:pt x="537845" y="0"/>
                </a:moveTo>
                <a:lnTo>
                  <a:pt x="482357" y="2280"/>
                </a:lnTo>
                <a:lnTo>
                  <a:pt x="428470" y="8975"/>
                </a:lnTo>
                <a:lnTo>
                  <a:pt x="376459" y="19861"/>
                </a:lnTo>
                <a:lnTo>
                  <a:pt x="326596" y="34718"/>
                </a:lnTo>
                <a:lnTo>
                  <a:pt x="279155" y="53322"/>
                </a:lnTo>
                <a:lnTo>
                  <a:pt x="234410" y="75453"/>
                </a:lnTo>
                <a:lnTo>
                  <a:pt x="192633" y="100889"/>
                </a:lnTo>
                <a:lnTo>
                  <a:pt x="154098" y="129408"/>
                </a:lnTo>
                <a:lnTo>
                  <a:pt x="119078" y="160787"/>
                </a:lnTo>
                <a:lnTo>
                  <a:pt x="87847" y="194806"/>
                </a:lnTo>
                <a:lnTo>
                  <a:pt x="60678" y="231243"/>
                </a:lnTo>
                <a:lnTo>
                  <a:pt x="37846" y="269875"/>
                </a:lnTo>
                <a:lnTo>
                  <a:pt x="9525" y="344169"/>
                </a:lnTo>
                <a:lnTo>
                  <a:pt x="234950" y="411098"/>
                </a:lnTo>
                <a:lnTo>
                  <a:pt x="0" y="480948"/>
                </a:lnTo>
                <a:lnTo>
                  <a:pt x="6223" y="530987"/>
                </a:lnTo>
                <a:lnTo>
                  <a:pt x="19584" y="573347"/>
                </a:lnTo>
                <a:lnTo>
                  <a:pt x="37824" y="613958"/>
                </a:lnTo>
                <a:lnTo>
                  <a:pt x="60669" y="652597"/>
                </a:lnTo>
                <a:lnTo>
                  <a:pt x="87846" y="689041"/>
                </a:lnTo>
                <a:lnTo>
                  <a:pt x="119083" y="723069"/>
                </a:lnTo>
                <a:lnTo>
                  <a:pt x="154106" y="754458"/>
                </a:lnTo>
                <a:lnTo>
                  <a:pt x="192643" y="782986"/>
                </a:lnTo>
                <a:lnTo>
                  <a:pt x="234420" y="808432"/>
                </a:lnTo>
                <a:lnTo>
                  <a:pt x="279164" y="830572"/>
                </a:lnTo>
                <a:lnTo>
                  <a:pt x="326603" y="849184"/>
                </a:lnTo>
                <a:lnTo>
                  <a:pt x="376464" y="864048"/>
                </a:lnTo>
                <a:lnTo>
                  <a:pt x="428473" y="874940"/>
                </a:lnTo>
                <a:lnTo>
                  <a:pt x="482357" y="881637"/>
                </a:lnTo>
                <a:lnTo>
                  <a:pt x="537845" y="883919"/>
                </a:lnTo>
                <a:lnTo>
                  <a:pt x="590109" y="881896"/>
                </a:lnTo>
                <a:lnTo>
                  <a:pt x="640968" y="875951"/>
                </a:lnTo>
                <a:lnTo>
                  <a:pt x="690193" y="866267"/>
                </a:lnTo>
                <a:lnTo>
                  <a:pt x="737557" y="853031"/>
                </a:lnTo>
                <a:lnTo>
                  <a:pt x="782834" y="836428"/>
                </a:lnTo>
                <a:lnTo>
                  <a:pt x="825795" y="816643"/>
                </a:lnTo>
                <a:lnTo>
                  <a:pt x="866213" y="793861"/>
                </a:lnTo>
                <a:lnTo>
                  <a:pt x="903861" y="768268"/>
                </a:lnTo>
                <a:lnTo>
                  <a:pt x="938511" y="740048"/>
                </a:lnTo>
                <a:lnTo>
                  <a:pt x="969937" y="709387"/>
                </a:lnTo>
                <a:lnTo>
                  <a:pt x="997910" y="676470"/>
                </a:lnTo>
                <a:lnTo>
                  <a:pt x="1022203" y="641482"/>
                </a:lnTo>
                <a:lnTo>
                  <a:pt x="1042589" y="604608"/>
                </a:lnTo>
                <a:lnTo>
                  <a:pt x="1058841" y="566034"/>
                </a:lnTo>
                <a:lnTo>
                  <a:pt x="1070731" y="525944"/>
                </a:lnTo>
                <a:lnTo>
                  <a:pt x="1078031" y="484524"/>
                </a:lnTo>
                <a:lnTo>
                  <a:pt x="1080515" y="441959"/>
                </a:lnTo>
                <a:lnTo>
                  <a:pt x="1078031" y="399395"/>
                </a:lnTo>
                <a:lnTo>
                  <a:pt x="1070731" y="357975"/>
                </a:lnTo>
                <a:lnTo>
                  <a:pt x="1058841" y="317885"/>
                </a:lnTo>
                <a:lnTo>
                  <a:pt x="1042589" y="279311"/>
                </a:lnTo>
                <a:lnTo>
                  <a:pt x="1022203" y="242437"/>
                </a:lnTo>
                <a:lnTo>
                  <a:pt x="997910" y="207449"/>
                </a:lnTo>
                <a:lnTo>
                  <a:pt x="969937" y="174532"/>
                </a:lnTo>
                <a:lnTo>
                  <a:pt x="938511" y="143871"/>
                </a:lnTo>
                <a:lnTo>
                  <a:pt x="903861" y="115651"/>
                </a:lnTo>
                <a:lnTo>
                  <a:pt x="866213" y="90058"/>
                </a:lnTo>
                <a:lnTo>
                  <a:pt x="825795" y="67276"/>
                </a:lnTo>
                <a:lnTo>
                  <a:pt x="782834" y="47491"/>
                </a:lnTo>
                <a:lnTo>
                  <a:pt x="737557" y="30888"/>
                </a:lnTo>
                <a:lnTo>
                  <a:pt x="690193" y="17652"/>
                </a:lnTo>
                <a:lnTo>
                  <a:pt x="640968" y="7968"/>
                </a:lnTo>
                <a:lnTo>
                  <a:pt x="590109" y="2023"/>
                </a:lnTo>
                <a:lnTo>
                  <a:pt x="537845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06952" y="2356104"/>
            <a:ext cx="1080770" cy="883919"/>
          </a:xfrm>
          <a:custGeom>
            <a:avLst/>
            <a:gdLst/>
            <a:ahLst/>
            <a:cxnLst/>
            <a:rect l="l" t="t" r="r" b="b"/>
            <a:pathLst>
              <a:path w="1080770" h="883919">
                <a:moveTo>
                  <a:pt x="537845" y="0"/>
                </a:moveTo>
                <a:lnTo>
                  <a:pt x="590109" y="2023"/>
                </a:lnTo>
                <a:lnTo>
                  <a:pt x="640968" y="7968"/>
                </a:lnTo>
                <a:lnTo>
                  <a:pt x="690193" y="17652"/>
                </a:lnTo>
                <a:lnTo>
                  <a:pt x="737557" y="30888"/>
                </a:lnTo>
                <a:lnTo>
                  <a:pt x="782834" y="47491"/>
                </a:lnTo>
                <a:lnTo>
                  <a:pt x="825795" y="67276"/>
                </a:lnTo>
                <a:lnTo>
                  <a:pt x="866213" y="90058"/>
                </a:lnTo>
                <a:lnTo>
                  <a:pt x="903861" y="115651"/>
                </a:lnTo>
                <a:lnTo>
                  <a:pt x="938511" y="143871"/>
                </a:lnTo>
                <a:lnTo>
                  <a:pt x="969937" y="174532"/>
                </a:lnTo>
                <a:lnTo>
                  <a:pt x="997910" y="207449"/>
                </a:lnTo>
                <a:lnTo>
                  <a:pt x="1022203" y="242437"/>
                </a:lnTo>
                <a:lnTo>
                  <a:pt x="1042589" y="279311"/>
                </a:lnTo>
                <a:lnTo>
                  <a:pt x="1058841" y="317885"/>
                </a:lnTo>
                <a:lnTo>
                  <a:pt x="1070731" y="357975"/>
                </a:lnTo>
                <a:lnTo>
                  <a:pt x="1078031" y="399395"/>
                </a:lnTo>
                <a:lnTo>
                  <a:pt x="1080515" y="441959"/>
                </a:lnTo>
                <a:lnTo>
                  <a:pt x="1078031" y="484524"/>
                </a:lnTo>
                <a:lnTo>
                  <a:pt x="1070731" y="525944"/>
                </a:lnTo>
                <a:lnTo>
                  <a:pt x="1058841" y="566034"/>
                </a:lnTo>
                <a:lnTo>
                  <a:pt x="1042589" y="604608"/>
                </a:lnTo>
                <a:lnTo>
                  <a:pt x="1022203" y="641482"/>
                </a:lnTo>
                <a:lnTo>
                  <a:pt x="997910" y="676470"/>
                </a:lnTo>
                <a:lnTo>
                  <a:pt x="969937" y="709387"/>
                </a:lnTo>
                <a:lnTo>
                  <a:pt x="938511" y="740048"/>
                </a:lnTo>
                <a:lnTo>
                  <a:pt x="903861" y="768268"/>
                </a:lnTo>
                <a:lnTo>
                  <a:pt x="866213" y="793861"/>
                </a:lnTo>
                <a:lnTo>
                  <a:pt x="825795" y="816643"/>
                </a:lnTo>
                <a:lnTo>
                  <a:pt x="782834" y="836428"/>
                </a:lnTo>
                <a:lnTo>
                  <a:pt x="737557" y="853031"/>
                </a:lnTo>
                <a:lnTo>
                  <a:pt x="690193" y="866267"/>
                </a:lnTo>
                <a:lnTo>
                  <a:pt x="640968" y="875951"/>
                </a:lnTo>
                <a:lnTo>
                  <a:pt x="590109" y="881896"/>
                </a:lnTo>
                <a:lnTo>
                  <a:pt x="537845" y="883919"/>
                </a:lnTo>
                <a:lnTo>
                  <a:pt x="482357" y="881637"/>
                </a:lnTo>
                <a:lnTo>
                  <a:pt x="428473" y="874940"/>
                </a:lnTo>
                <a:lnTo>
                  <a:pt x="376464" y="864048"/>
                </a:lnTo>
                <a:lnTo>
                  <a:pt x="326603" y="849184"/>
                </a:lnTo>
                <a:lnTo>
                  <a:pt x="279164" y="830572"/>
                </a:lnTo>
                <a:lnTo>
                  <a:pt x="234420" y="808432"/>
                </a:lnTo>
                <a:lnTo>
                  <a:pt x="192643" y="782986"/>
                </a:lnTo>
                <a:lnTo>
                  <a:pt x="154106" y="754458"/>
                </a:lnTo>
                <a:lnTo>
                  <a:pt x="119083" y="723069"/>
                </a:lnTo>
                <a:lnTo>
                  <a:pt x="87846" y="689041"/>
                </a:lnTo>
                <a:lnTo>
                  <a:pt x="60669" y="652597"/>
                </a:lnTo>
                <a:lnTo>
                  <a:pt x="37824" y="613958"/>
                </a:lnTo>
                <a:lnTo>
                  <a:pt x="19584" y="573347"/>
                </a:lnTo>
                <a:lnTo>
                  <a:pt x="6223" y="530987"/>
                </a:lnTo>
                <a:lnTo>
                  <a:pt x="0" y="480948"/>
                </a:lnTo>
                <a:lnTo>
                  <a:pt x="234950" y="411098"/>
                </a:lnTo>
                <a:lnTo>
                  <a:pt x="9525" y="344169"/>
                </a:lnTo>
                <a:lnTo>
                  <a:pt x="37846" y="269875"/>
                </a:lnTo>
                <a:lnTo>
                  <a:pt x="60678" y="231243"/>
                </a:lnTo>
                <a:lnTo>
                  <a:pt x="87847" y="194806"/>
                </a:lnTo>
                <a:lnTo>
                  <a:pt x="119078" y="160787"/>
                </a:lnTo>
                <a:lnTo>
                  <a:pt x="154098" y="129408"/>
                </a:lnTo>
                <a:lnTo>
                  <a:pt x="192633" y="100889"/>
                </a:lnTo>
                <a:lnTo>
                  <a:pt x="234410" y="75453"/>
                </a:lnTo>
                <a:lnTo>
                  <a:pt x="279155" y="53322"/>
                </a:lnTo>
                <a:lnTo>
                  <a:pt x="326596" y="34718"/>
                </a:lnTo>
                <a:lnTo>
                  <a:pt x="376459" y="19861"/>
                </a:lnTo>
                <a:lnTo>
                  <a:pt x="428470" y="8975"/>
                </a:lnTo>
                <a:lnTo>
                  <a:pt x="482357" y="2280"/>
                </a:lnTo>
                <a:lnTo>
                  <a:pt x="537845" y="0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11340" y="2356104"/>
            <a:ext cx="1056640" cy="883919"/>
          </a:xfrm>
          <a:custGeom>
            <a:avLst/>
            <a:gdLst/>
            <a:ahLst/>
            <a:cxnLst/>
            <a:rect l="l" t="t" r="r" b="b"/>
            <a:pathLst>
              <a:path w="1056640" h="883919">
                <a:moveTo>
                  <a:pt x="525652" y="0"/>
                </a:moveTo>
                <a:lnTo>
                  <a:pt x="471420" y="2280"/>
                </a:lnTo>
                <a:lnTo>
                  <a:pt x="418756" y="8975"/>
                </a:lnTo>
                <a:lnTo>
                  <a:pt x="367926" y="19861"/>
                </a:lnTo>
                <a:lnTo>
                  <a:pt x="319198" y="34718"/>
                </a:lnTo>
                <a:lnTo>
                  <a:pt x="272836" y="53322"/>
                </a:lnTo>
                <a:lnTo>
                  <a:pt x="229108" y="75453"/>
                </a:lnTo>
                <a:lnTo>
                  <a:pt x="188279" y="100889"/>
                </a:lnTo>
                <a:lnTo>
                  <a:pt x="150617" y="129408"/>
                </a:lnTo>
                <a:lnTo>
                  <a:pt x="116387" y="160787"/>
                </a:lnTo>
                <a:lnTo>
                  <a:pt x="85856" y="194806"/>
                </a:lnTo>
                <a:lnTo>
                  <a:pt x="59291" y="231243"/>
                </a:lnTo>
                <a:lnTo>
                  <a:pt x="36956" y="269875"/>
                </a:lnTo>
                <a:lnTo>
                  <a:pt x="9270" y="344169"/>
                </a:lnTo>
                <a:lnTo>
                  <a:pt x="229615" y="411098"/>
                </a:lnTo>
                <a:lnTo>
                  <a:pt x="0" y="480948"/>
                </a:lnTo>
                <a:lnTo>
                  <a:pt x="6095" y="530987"/>
                </a:lnTo>
                <a:lnTo>
                  <a:pt x="19155" y="573347"/>
                </a:lnTo>
                <a:lnTo>
                  <a:pt x="36982" y="613958"/>
                </a:lnTo>
                <a:lnTo>
                  <a:pt x="59310" y="652597"/>
                </a:lnTo>
                <a:lnTo>
                  <a:pt x="85871" y="689041"/>
                </a:lnTo>
                <a:lnTo>
                  <a:pt x="116401" y="723069"/>
                </a:lnTo>
                <a:lnTo>
                  <a:pt x="150630" y="754458"/>
                </a:lnTo>
                <a:lnTo>
                  <a:pt x="188293" y="782986"/>
                </a:lnTo>
                <a:lnTo>
                  <a:pt x="229122" y="808432"/>
                </a:lnTo>
                <a:lnTo>
                  <a:pt x="272851" y="830572"/>
                </a:lnTo>
                <a:lnTo>
                  <a:pt x="319213" y="849184"/>
                </a:lnTo>
                <a:lnTo>
                  <a:pt x="367941" y="864048"/>
                </a:lnTo>
                <a:lnTo>
                  <a:pt x="418768" y="874940"/>
                </a:lnTo>
                <a:lnTo>
                  <a:pt x="471428" y="881637"/>
                </a:lnTo>
                <a:lnTo>
                  <a:pt x="525652" y="883919"/>
                </a:lnTo>
                <a:lnTo>
                  <a:pt x="576743" y="881896"/>
                </a:lnTo>
                <a:lnTo>
                  <a:pt x="626460" y="875951"/>
                </a:lnTo>
                <a:lnTo>
                  <a:pt x="674579" y="866267"/>
                </a:lnTo>
                <a:lnTo>
                  <a:pt x="720880" y="853031"/>
                </a:lnTo>
                <a:lnTo>
                  <a:pt x="765139" y="836428"/>
                </a:lnTo>
                <a:lnTo>
                  <a:pt x="807135" y="816643"/>
                </a:lnTo>
                <a:lnTo>
                  <a:pt x="846645" y="793861"/>
                </a:lnTo>
                <a:lnTo>
                  <a:pt x="883447" y="768268"/>
                </a:lnTo>
                <a:lnTo>
                  <a:pt x="917319" y="740048"/>
                </a:lnTo>
                <a:lnTo>
                  <a:pt x="948038" y="709387"/>
                </a:lnTo>
                <a:lnTo>
                  <a:pt x="975382" y="676470"/>
                </a:lnTo>
                <a:lnTo>
                  <a:pt x="999129" y="641482"/>
                </a:lnTo>
                <a:lnTo>
                  <a:pt x="1019058" y="604608"/>
                </a:lnTo>
                <a:lnTo>
                  <a:pt x="1034944" y="566034"/>
                </a:lnTo>
                <a:lnTo>
                  <a:pt x="1046567" y="525944"/>
                </a:lnTo>
                <a:lnTo>
                  <a:pt x="1053703" y="484524"/>
                </a:lnTo>
                <a:lnTo>
                  <a:pt x="1056131" y="441959"/>
                </a:lnTo>
                <a:lnTo>
                  <a:pt x="1053703" y="399395"/>
                </a:lnTo>
                <a:lnTo>
                  <a:pt x="1046567" y="357975"/>
                </a:lnTo>
                <a:lnTo>
                  <a:pt x="1034944" y="317885"/>
                </a:lnTo>
                <a:lnTo>
                  <a:pt x="1019058" y="279311"/>
                </a:lnTo>
                <a:lnTo>
                  <a:pt x="999129" y="242437"/>
                </a:lnTo>
                <a:lnTo>
                  <a:pt x="975382" y="207449"/>
                </a:lnTo>
                <a:lnTo>
                  <a:pt x="948038" y="174532"/>
                </a:lnTo>
                <a:lnTo>
                  <a:pt x="917319" y="143871"/>
                </a:lnTo>
                <a:lnTo>
                  <a:pt x="883447" y="115651"/>
                </a:lnTo>
                <a:lnTo>
                  <a:pt x="846645" y="90058"/>
                </a:lnTo>
                <a:lnTo>
                  <a:pt x="807135" y="67276"/>
                </a:lnTo>
                <a:lnTo>
                  <a:pt x="765139" y="47491"/>
                </a:lnTo>
                <a:lnTo>
                  <a:pt x="720880" y="30888"/>
                </a:lnTo>
                <a:lnTo>
                  <a:pt x="674579" y="17652"/>
                </a:lnTo>
                <a:lnTo>
                  <a:pt x="626460" y="7968"/>
                </a:lnTo>
                <a:lnTo>
                  <a:pt x="576743" y="2023"/>
                </a:lnTo>
                <a:lnTo>
                  <a:pt x="525652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11340" y="2356104"/>
            <a:ext cx="1056640" cy="883919"/>
          </a:xfrm>
          <a:custGeom>
            <a:avLst/>
            <a:gdLst/>
            <a:ahLst/>
            <a:cxnLst/>
            <a:rect l="l" t="t" r="r" b="b"/>
            <a:pathLst>
              <a:path w="1056640" h="883919">
                <a:moveTo>
                  <a:pt x="525652" y="0"/>
                </a:moveTo>
                <a:lnTo>
                  <a:pt x="576743" y="2023"/>
                </a:lnTo>
                <a:lnTo>
                  <a:pt x="626460" y="7968"/>
                </a:lnTo>
                <a:lnTo>
                  <a:pt x="674579" y="17652"/>
                </a:lnTo>
                <a:lnTo>
                  <a:pt x="720880" y="30888"/>
                </a:lnTo>
                <a:lnTo>
                  <a:pt x="765139" y="47491"/>
                </a:lnTo>
                <a:lnTo>
                  <a:pt x="807135" y="67276"/>
                </a:lnTo>
                <a:lnTo>
                  <a:pt x="846645" y="90058"/>
                </a:lnTo>
                <a:lnTo>
                  <a:pt x="883447" y="115651"/>
                </a:lnTo>
                <a:lnTo>
                  <a:pt x="917319" y="143871"/>
                </a:lnTo>
                <a:lnTo>
                  <a:pt x="948038" y="174532"/>
                </a:lnTo>
                <a:lnTo>
                  <a:pt x="975382" y="207449"/>
                </a:lnTo>
                <a:lnTo>
                  <a:pt x="999129" y="242437"/>
                </a:lnTo>
                <a:lnTo>
                  <a:pt x="1019058" y="279311"/>
                </a:lnTo>
                <a:lnTo>
                  <a:pt x="1034944" y="317885"/>
                </a:lnTo>
                <a:lnTo>
                  <a:pt x="1046567" y="357975"/>
                </a:lnTo>
                <a:lnTo>
                  <a:pt x="1053703" y="399395"/>
                </a:lnTo>
                <a:lnTo>
                  <a:pt x="1056131" y="441959"/>
                </a:lnTo>
                <a:lnTo>
                  <a:pt x="1053703" y="484524"/>
                </a:lnTo>
                <a:lnTo>
                  <a:pt x="1046567" y="525944"/>
                </a:lnTo>
                <a:lnTo>
                  <a:pt x="1034944" y="566034"/>
                </a:lnTo>
                <a:lnTo>
                  <a:pt x="1019058" y="604608"/>
                </a:lnTo>
                <a:lnTo>
                  <a:pt x="999129" y="641482"/>
                </a:lnTo>
                <a:lnTo>
                  <a:pt x="975382" y="676470"/>
                </a:lnTo>
                <a:lnTo>
                  <a:pt x="948038" y="709387"/>
                </a:lnTo>
                <a:lnTo>
                  <a:pt x="917319" y="740048"/>
                </a:lnTo>
                <a:lnTo>
                  <a:pt x="883447" y="768268"/>
                </a:lnTo>
                <a:lnTo>
                  <a:pt x="846645" y="793861"/>
                </a:lnTo>
                <a:lnTo>
                  <a:pt x="807135" y="816643"/>
                </a:lnTo>
                <a:lnTo>
                  <a:pt x="765139" y="836428"/>
                </a:lnTo>
                <a:lnTo>
                  <a:pt x="720880" y="853031"/>
                </a:lnTo>
                <a:lnTo>
                  <a:pt x="674579" y="866267"/>
                </a:lnTo>
                <a:lnTo>
                  <a:pt x="626460" y="875951"/>
                </a:lnTo>
                <a:lnTo>
                  <a:pt x="576743" y="881896"/>
                </a:lnTo>
                <a:lnTo>
                  <a:pt x="525652" y="883919"/>
                </a:lnTo>
                <a:lnTo>
                  <a:pt x="471428" y="881637"/>
                </a:lnTo>
                <a:lnTo>
                  <a:pt x="418768" y="874940"/>
                </a:lnTo>
                <a:lnTo>
                  <a:pt x="367941" y="864048"/>
                </a:lnTo>
                <a:lnTo>
                  <a:pt x="319213" y="849184"/>
                </a:lnTo>
                <a:lnTo>
                  <a:pt x="272851" y="830572"/>
                </a:lnTo>
                <a:lnTo>
                  <a:pt x="229122" y="808432"/>
                </a:lnTo>
                <a:lnTo>
                  <a:pt x="188293" y="782986"/>
                </a:lnTo>
                <a:lnTo>
                  <a:pt x="150630" y="754458"/>
                </a:lnTo>
                <a:lnTo>
                  <a:pt x="116401" y="723069"/>
                </a:lnTo>
                <a:lnTo>
                  <a:pt x="85871" y="689041"/>
                </a:lnTo>
                <a:lnTo>
                  <a:pt x="59310" y="652597"/>
                </a:lnTo>
                <a:lnTo>
                  <a:pt x="36982" y="613958"/>
                </a:lnTo>
                <a:lnTo>
                  <a:pt x="19155" y="573347"/>
                </a:lnTo>
                <a:lnTo>
                  <a:pt x="6095" y="530987"/>
                </a:lnTo>
                <a:lnTo>
                  <a:pt x="0" y="480948"/>
                </a:lnTo>
                <a:lnTo>
                  <a:pt x="229615" y="411098"/>
                </a:lnTo>
                <a:lnTo>
                  <a:pt x="9270" y="344169"/>
                </a:lnTo>
                <a:lnTo>
                  <a:pt x="36956" y="269875"/>
                </a:lnTo>
                <a:lnTo>
                  <a:pt x="59291" y="231243"/>
                </a:lnTo>
                <a:lnTo>
                  <a:pt x="85856" y="194806"/>
                </a:lnTo>
                <a:lnTo>
                  <a:pt x="116387" y="160787"/>
                </a:lnTo>
                <a:lnTo>
                  <a:pt x="150617" y="129408"/>
                </a:lnTo>
                <a:lnTo>
                  <a:pt x="188279" y="100889"/>
                </a:lnTo>
                <a:lnTo>
                  <a:pt x="229108" y="75453"/>
                </a:lnTo>
                <a:lnTo>
                  <a:pt x="272836" y="53322"/>
                </a:lnTo>
                <a:lnTo>
                  <a:pt x="319198" y="34718"/>
                </a:lnTo>
                <a:lnTo>
                  <a:pt x="367926" y="19861"/>
                </a:lnTo>
                <a:lnTo>
                  <a:pt x="418756" y="8975"/>
                </a:lnTo>
                <a:lnTo>
                  <a:pt x="471420" y="2280"/>
                </a:lnTo>
                <a:lnTo>
                  <a:pt x="525652" y="0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73401" y="2649473"/>
            <a:ext cx="1454150" cy="340360"/>
          </a:xfrm>
          <a:custGeom>
            <a:avLst/>
            <a:gdLst/>
            <a:ahLst/>
            <a:cxnLst/>
            <a:rect l="l" t="t" r="r" b="b"/>
            <a:pathLst>
              <a:path w="1454150" h="340360">
                <a:moveTo>
                  <a:pt x="1283589" y="0"/>
                </a:moveTo>
                <a:lnTo>
                  <a:pt x="0" y="0"/>
                </a:lnTo>
                <a:lnTo>
                  <a:pt x="170306" y="169925"/>
                </a:lnTo>
                <a:lnTo>
                  <a:pt x="0" y="339851"/>
                </a:lnTo>
                <a:lnTo>
                  <a:pt x="1283589" y="339851"/>
                </a:lnTo>
                <a:lnTo>
                  <a:pt x="1453896" y="169925"/>
                </a:lnTo>
                <a:lnTo>
                  <a:pt x="128358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3401" y="2649473"/>
            <a:ext cx="1454150" cy="340360"/>
          </a:xfrm>
          <a:custGeom>
            <a:avLst/>
            <a:gdLst/>
            <a:ahLst/>
            <a:cxnLst/>
            <a:rect l="l" t="t" r="r" b="b"/>
            <a:pathLst>
              <a:path w="1454150" h="340360">
                <a:moveTo>
                  <a:pt x="0" y="0"/>
                </a:moveTo>
                <a:lnTo>
                  <a:pt x="1283589" y="0"/>
                </a:lnTo>
                <a:lnTo>
                  <a:pt x="1453896" y="169925"/>
                </a:lnTo>
                <a:lnTo>
                  <a:pt x="1283589" y="339851"/>
                </a:lnTo>
                <a:lnTo>
                  <a:pt x="0" y="339851"/>
                </a:lnTo>
                <a:lnTo>
                  <a:pt x="170306" y="169925"/>
                </a:lnTo>
                <a:lnTo>
                  <a:pt x="0" y="0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77790" y="2666238"/>
            <a:ext cx="1452880" cy="341630"/>
          </a:xfrm>
          <a:custGeom>
            <a:avLst/>
            <a:gdLst/>
            <a:ahLst/>
            <a:cxnLst/>
            <a:rect l="l" t="t" r="r" b="b"/>
            <a:pathLst>
              <a:path w="1452879" h="341630">
                <a:moveTo>
                  <a:pt x="1281430" y="0"/>
                </a:moveTo>
                <a:lnTo>
                  <a:pt x="0" y="0"/>
                </a:lnTo>
                <a:lnTo>
                  <a:pt x="170942" y="170687"/>
                </a:lnTo>
                <a:lnTo>
                  <a:pt x="0" y="341375"/>
                </a:lnTo>
                <a:lnTo>
                  <a:pt x="1281430" y="341375"/>
                </a:lnTo>
                <a:lnTo>
                  <a:pt x="1452371" y="170687"/>
                </a:lnTo>
                <a:lnTo>
                  <a:pt x="128143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77790" y="2666238"/>
            <a:ext cx="1452880" cy="341630"/>
          </a:xfrm>
          <a:custGeom>
            <a:avLst/>
            <a:gdLst/>
            <a:ahLst/>
            <a:cxnLst/>
            <a:rect l="l" t="t" r="r" b="b"/>
            <a:pathLst>
              <a:path w="1452879" h="341630">
                <a:moveTo>
                  <a:pt x="0" y="0"/>
                </a:moveTo>
                <a:lnTo>
                  <a:pt x="1281430" y="0"/>
                </a:lnTo>
                <a:lnTo>
                  <a:pt x="1452371" y="170687"/>
                </a:lnTo>
                <a:lnTo>
                  <a:pt x="1281430" y="341375"/>
                </a:lnTo>
                <a:lnTo>
                  <a:pt x="0" y="341375"/>
                </a:lnTo>
                <a:lnTo>
                  <a:pt x="170942" y="170687"/>
                </a:lnTo>
                <a:lnTo>
                  <a:pt x="0" y="0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55691" y="2225039"/>
            <a:ext cx="2675890" cy="0"/>
          </a:xfrm>
          <a:custGeom>
            <a:avLst/>
            <a:gdLst/>
            <a:ahLst/>
            <a:cxnLst/>
            <a:rect l="l" t="t" r="r" b="b"/>
            <a:pathLst>
              <a:path w="2675890">
                <a:moveTo>
                  <a:pt x="0" y="0"/>
                </a:moveTo>
                <a:lnTo>
                  <a:pt x="2675636" y="0"/>
                </a:lnTo>
              </a:path>
            </a:pathLst>
          </a:custGeom>
          <a:ln w="15239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6383" y="2225039"/>
            <a:ext cx="2635250" cy="0"/>
          </a:xfrm>
          <a:custGeom>
            <a:avLst/>
            <a:gdLst/>
            <a:ahLst/>
            <a:cxnLst/>
            <a:rect l="l" t="t" r="r" b="b"/>
            <a:pathLst>
              <a:path w="2635250">
                <a:moveTo>
                  <a:pt x="0" y="0"/>
                </a:moveTo>
                <a:lnTo>
                  <a:pt x="2634995" y="0"/>
                </a:lnTo>
              </a:path>
            </a:pathLst>
          </a:custGeom>
          <a:ln w="15239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199121" y="3305302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新闻扩散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21379" y="2083307"/>
            <a:ext cx="1734820" cy="254635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28575" rIns="0" bIns="0" rtlCol="0">
            <a:spAutoFit/>
          </a:bodyPr>
          <a:lstStyle/>
          <a:p>
            <a:pPr marL="429895">
              <a:lnSpc>
                <a:spcPct val="100000"/>
              </a:lnSpc>
              <a:spcBef>
                <a:spcPts val="225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事件炒作流程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66317" y="3272408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网友爆料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088891" y="2688335"/>
            <a:ext cx="754380" cy="307975"/>
          </a:xfrm>
          <a:custGeom>
            <a:avLst/>
            <a:gdLst/>
            <a:ahLst/>
            <a:cxnLst/>
            <a:rect l="l" t="t" r="r" b="b"/>
            <a:pathLst>
              <a:path w="754379" h="307975">
                <a:moveTo>
                  <a:pt x="0" y="307848"/>
                </a:moveTo>
                <a:lnTo>
                  <a:pt x="754379" y="307848"/>
                </a:lnTo>
                <a:lnTo>
                  <a:pt x="754379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168521" y="2713990"/>
            <a:ext cx="5607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第二步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179564" y="2686811"/>
            <a:ext cx="754380" cy="307975"/>
          </a:xfrm>
          <a:custGeom>
            <a:avLst/>
            <a:gdLst/>
            <a:ahLst/>
            <a:cxnLst/>
            <a:rect l="l" t="t" r="r" b="b"/>
            <a:pathLst>
              <a:path w="754379" h="307975">
                <a:moveTo>
                  <a:pt x="0" y="307848"/>
                </a:moveTo>
                <a:lnTo>
                  <a:pt x="754379" y="307848"/>
                </a:lnTo>
                <a:lnTo>
                  <a:pt x="754379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259828" y="2712466"/>
            <a:ext cx="5607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第三步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53</a:t>
            </a:fld>
            <a:endParaRPr spc="-5" dirty="0"/>
          </a:p>
        </p:txBody>
      </p:sp>
      <p:sp>
        <p:nvSpPr>
          <p:cNvPr id="24" name="object 24"/>
          <p:cNvSpPr txBox="1"/>
          <p:nvPr/>
        </p:nvSpPr>
        <p:spPr>
          <a:xfrm>
            <a:off x="4045077" y="3326638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话题炒作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8677" y="1212850"/>
            <a:ext cx="6942455" cy="7867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085">
              <a:lnSpc>
                <a:spcPts val="1675"/>
              </a:lnSpc>
              <a:spcBef>
                <a:spcPts val="105"/>
              </a:spcBef>
              <a:buFont typeface="Meiryo" panose="020B0604030504040204" charset="-128"/>
              <a:buChar char="■"/>
              <a:tabLst>
                <a:tab pos="18542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事件说明: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indent="310515" algn="just">
              <a:lnSpc>
                <a:spcPts val="1440"/>
              </a:lnSpc>
              <a:spcBef>
                <a:spcPts val="4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活动当天在上海安排一名网红直播开专车，预埋一名网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友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(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微博大V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)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乘坐，专车约到美女网红，还在 直播开专车，本身就有话题性，通过微博爆料的形式，将事件爆出，形成微话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题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#网红直播开专车#，推 送至热门微博，后期安排新闻稿件辅助扩散传播，将事件效果最大化。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250"/>
          </a:p>
          <a:p>
            <a:pPr marL="113665">
              <a:lnSpc>
                <a:spcPct val="100000"/>
              </a:lnSpc>
              <a:tabLst>
                <a:tab pos="2815590" algn="l"/>
              </a:tabLst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事</a:t>
            </a:r>
            <a:r>
              <a:rPr sz="16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件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炒作</a:t>
            </a:r>
            <a:r>
              <a:rPr sz="14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《网红直播</a:t>
            </a:r>
            <a:r>
              <a:rPr sz="14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开</a:t>
            </a:r>
            <a:r>
              <a:rPr sz="14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专车	</a:t>
            </a:r>
            <a:r>
              <a:rPr sz="1400" b="1" spc="-1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乘</a:t>
            </a:r>
            <a:r>
              <a:rPr sz="14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客上车</a:t>
            </a:r>
            <a:r>
              <a:rPr sz="1400" b="1" spc="-1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4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脸懵</a:t>
            </a:r>
            <a:r>
              <a:rPr sz="14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逼</a:t>
            </a:r>
            <a:r>
              <a:rPr sz="14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9663" y="3616452"/>
            <a:ext cx="2304415" cy="1338580"/>
          </a:xfrm>
          <a:prstGeom prst="rect">
            <a:avLst/>
          </a:prstGeom>
          <a:solidFill>
            <a:srgbClr val="F5F5F5"/>
          </a:solidFill>
          <a:ln w="9144">
            <a:solidFill>
              <a:srgbClr val="000000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91440" indent="38100">
              <a:lnSpc>
                <a:spcPct val="150000"/>
              </a:lnSpc>
              <a:spcBef>
                <a:spcPts val="12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2018年1月26日</a:t>
            </a:r>
            <a:r>
              <a:rPr sz="1000" spc="-4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某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微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博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大</a:t>
            </a: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V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微博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爆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料，  当天上午参加腾势EV</a:t>
            </a:r>
            <a:r>
              <a:rPr sz="1000" spc="1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活动约了一 辆专车，司机竟然是一名网红，还在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91440" marR="175895">
              <a:lnSpc>
                <a:spcPts val="2160"/>
              </a:lnSpc>
              <a:spcBef>
                <a:spcPts val="13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直播中，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。。。（配图：网红直 播图片和当天腾势E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V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活动图）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03448" y="3616452"/>
            <a:ext cx="2304415" cy="1338580"/>
          </a:xfrm>
          <a:prstGeom prst="rect">
            <a:avLst/>
          </a:prstGeom>
          <a:solidFill>
            <a:srgbClr val="F5F5F5"/>
          </a:solidFill>
          <a:ln w="9144">
            <a:solidFill>
              <a:srgbClr val="000000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92075" marR="69850" algn="just">
              <a:lnSpc>
                <a:spcPct val="150000"/>
              </a:lnSpc>
              <a:spcBef>
                <a:spcPts val="12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安排大</a:t>
            </a: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V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转发造势，将话题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#网红直播 开专车#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推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送至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微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博热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门话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题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前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10名， 引发粉丝热议。。。。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92075">
              <a:lnSpc>
                <a:spcPct val="100000"/>
              </a:lnSpc>
              <a:spcBef>
                <a:spcPts val="520"/>
              </a:spcBef>
            </a:pPr>
            <a:r>
              <a:rPr sz="800" b="1" dirty="0">
                <a:latin typeface="微软雅黑" panose="020B0503020204020204" charset="-122"/>
                <a:cs typeface="微软雅黑" panose="020B0503020204020204" charset="-122"/>
              </a:rPr>
              <a:t>@大牛牛：当网红真好</a:t>
            </a:r>
            <a:r>
              <a:rPr sz="800" b="1" spc="-1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800" b="1" dirty="0">
                <a:latin typeface="微软雅黑" panose="020B0503020204020204" charset="-122"/>
                <a:cs typeface="微软雅黑" panose="020B0503020204020204" charset="-122"/>
              </a:rPr>
              <a:t>同一</a:t>
            </a:r>
            <a:r>
              <a:rPr sz="800" b="1" spc="-15" dirty="0"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800" b="1" dirty="0">
                <a:latin typeface="微软雅黑" panose="020B0503020204020204" charset="-122"/>
                <a:cs typeface="微软雅黑" panose="020B0503020204020204" charset="-122"/>
              </a:rPr>
              <a:t>间挣</a:t>
            </a:r>
            <a:r>
              <a:rPr sz="800" b="1" spc="-15" dirty="0">
                <a:latin typeface="微软雅黑" panose="020B0503020204020204" charset="-122"/>
                <a:cs typeface="微软雅黑" panose="020B0503020204020204" charset="-122"/>
              </a:rPr>
              <a:t>两</a:t>
            </a:r>
            <a:r>
              <a:rPr sz="800" b="1" dirty="0">
                <a:latin typeface="微软雅黑" panose="020B0503020204020204" charset="-122"/>
                <a:cs typeface="微软雅黑" panose="020B0503020204020204" charset="-122"/>
              </a:rPr>
              <a:t>份钱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92075" marR="163195">
              <a:lnSpc>
                <a:spcPct val="150000"/>
              </a:lnSpc>
            </a:pPr>
            <a:r>
              <a:rPr sz="800" b="1" dirty="0">
                <a:latin typeface="微软雅黑" panose="020B0503020204020204" charset="-122"/>
                <a:cs typeface="微软雅黑" panose="020B0503020204020204" charset="-122"/>
              </a:rPr>
              <a:t>@小可爱：这一看就是</a:t>
            </a:r>
            <a:r>
              <a:rPr sz="800" b="1" spc="-15" dirty="0">
                <a:latin typeface="微软雅黑" panose="020B0503020204020204" charset="-122"/>
                <a:cs typeface="微软雅黑" panose="020B0503020204020204" charset="-122"/>
              </a:rPr>
              <a:t>炒</a:t>
            </a:r>
            <a:r>
              <a:rPr sz="800" b="1" dirty="0">
                <a:latin typeface="微软雅黑" panose="020B0503020204020204" charset="-122"/>
                <a:cs typeface="微软雅黑" panose="020B0503020204020204" charset="-122"/>
              </a:rPr>
              <a:t>作啊</a:t>
            </a:r>
            <a:r>
              <a:rPr sz="800" b="1" spc="-1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800" b="1" dirty="0">
                <a:latin typeface="微软雅黑" panose="020B0503020204020204" charset="-122"/>
                <a:cs typeface="微软雅黑" panose="020B0503020204020204" charset="-122"/>
              </a:rPr>
              <a:t>不过</a:t>
            </a:r>
            <a:r>
              <a:rPr sz="800" b="1" spc="-15" dirty="0">
                <a:latin typeface="微软雅黑" panose="020B0503020204020204" charset="-122"/>
                <a:cs typeface="微软雅黑" panose="020B0503020204020204" charset="-122"/>
              </a:rPr>
              <a:t>主</a:t>
            </a:r>
            <a:r>
              <a:rPr sz="800" b="1" dirty="0">
                <a:latin typeface="微软雅黑" panose="020B0503020204020204" charset="-122"/>
                <a:cs typeface="微软雅黑" panose="020B0503020204020204" charset="-122"/>
              </a:rPr>
              <a:t>播真心 很漂亮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55435" y="3579876"/>
            <a:ext cx="2520950" cy="1408430"/>
          </a:xfrm>
          <a:prstGeom prst="rect">
            <a:avLst/>
          </a:prstGeom>
          <a:solidFill>
            <a:srgbClr val="F5F5F5"/>
          </a:solidFill>
          <a:ln w="9144">
            <a:solidFill>
              <a:srgbClr val="000000"/>
            </a:solidFill>
          </a:ln>
        </p:spPr>
        <p:txBody>
          <a:bodyPr vert="horz" wrap="square" lIns="0" tIns="86360" rIns="0" bIns="0" rtlCol="0">
            <a:spAutoFit/>
          </a:bodyPr>
          <a:lstStyle/>
          <a:p>
            <a:pPr marL="126365">
              <a:lnSpc>
                <a:spcPct val="100000"/>
              </a:lnSpc>
              <a:spcBef>
                <a:spcPts val="68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网络门户</a:t>
            </a: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客户端新闻扩散</a:t>
            </a:r>
            <a:r>
              <a:rPr sz="900" spc="-1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;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92710" marR="133350">
              <a:lnSpc>
                <a:spcPct val="150000"/>
              </a:lnSpc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将事件来龙去脉说清楚，同时介绍活动当天信 息，继续为腾势</a:t>
            </a: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造势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92710">
              <a:lnSpc>
                <a:spcPct val="100000"/>
              </a:lnSpc>
              <a:spcBef>
                <a:spcPts val="585"/>
              </a:spcBef>
            </a:pPr>
            <a:r>
              <a:rPr sz="1000" b="1" spc="-5" dirty="0">
                <a:latin typeface="微软雅黑" panose="020B0503020204020204" charset="-122"/>
                <a:cs typeface="微软雅黑" panose="020B0503020204020204" charset="-122"/>
              </a:rPr>
              <a:t>示例新闻标题：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92710">
              <a:lnSpc>
                <a:spcPct val="100000"/>
              </a:lnSpc>
              <a:spcBef>
                <a:spcPts val="600"/>
              </a:spcBef>
            </a:pPr>
            <a:r>
              <a:rPr sz="1000" b="1" spc="-5" dirty="0">
                <a:latin typeface="微软雅黑" panose="020B0503020204020204" charset="-122"/>
                <a:cs typeface="微软雅黑" panose="020B0503020204020204" charset="-122"/>
              </a:rPr>
              <a:t>《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网红直播开专车</a:t>
            </a:r>
            <a:r>
              <a:rPr sz="1000" spc="1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乘客上车一脸懵逼</a:t>
            </a:r>
            <a:r>
              <a:rPr sz="1000" b="1" spc="-5" dirty="0">
                <a:latin typeface="微软雅黑" panose="020B0503020204020204" charset="-122"/>
                <a:cs typeface="微软雅黑" panose="020B0503020204020204" charset="-122"/>
              </a:rPr>
              <a:t>》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92710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《腾势EV</a:t>
            </a: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 DAY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000" spc="-1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这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个美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女主播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很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吸睛》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03568453-FA98-4598-B32E-6BB8844F2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35" y="174588"/>
            <a:ext cx="2853175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383" y="1203960"/>
            <a:ext cx="6096000" cy="1719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335" y="3003804"/>
            <a:ext cx="3055620" cy="1719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74664" y="1203959"/>
            <a:ext cx="3069335" cy="17373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66288" y="3022092"/>
            <a:ext cx="6051804" cy="17007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000"/>
          </a:p>
          <a:p>
            <a:pPr marL="344805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部分优质汽车类直播网红资源展示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54</a:t>
            </a:fld>
            <a:endParaRPr spc="-5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/>
          </a:p>
          <a:p>
            <a:pPr marL="200660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活动后——媒体新闻稿</a:t>
            </a:r>
            <a:r>
              <a:rPr sz="1600" b="1" spc="-1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件</a:t>
            </a:r>
            <a:r>
              <a:rPr sz="1600" b="1" spc="-2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/KOL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测评稿件</a:t>
            </a:r>
            <a:r>
              <a:rPr sz="16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发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布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5552" y="1682483"/>
            <a:ext cx="4876038" cy="3924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9456" y="3261347"/>
            <a:ext cx="4882134" cy="3924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43473" y="1335786"/>
            <a:ext cx="31305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媒体选择：主流网络门</a:t>
            </a:r>
            <a:r>
              <a:rPr sz="1400" spc="-10" dirty="0">
                <a:latin typeface="微软雅黑" panose="020B0503020204020204" charset="-122"/>
                <a:cs typeface="微软雅黑" panose="020B0503020204020204" charset="-122"/>
              </a:rPr>
              <a:t>户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/汽车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行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业媒体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6565" marR="233045" indent="-286385">
              <a:lnSpc>
                <a:spcPct val="100000"/>
              </a:lnSpc>
              <a:spcBef>
                <a:spcPts val="105"/>
              </a:spcBef>
              <a:buFont typeface="Meiryo" panose="020B0604030504040204" charset="-128"/>
              <a:buChar char="■"/>
              <a:tabLst>
                <a:tab pos="286385" algn="l"/>
                <a:tab pos="457200" algn="l"/>
              </a:tabLst>
            </a:pPr>
            <a:r>
              <a:rPr dirty="0"/>
              <a:t>预热新闻</a:t>
            </a:r>
            <a:r>
              <a:rPr spc="-5" dirty="0"/>
              <a:t>/</a:t>
            </a:r>
            <a:r>
              <a:rPr spc="0" dirty="0"/>
              <a:t>客</a:t>
            </a:r>
            <a:r>
              <a:rPr dirty="0"/>
              <a:t>户</a:t>
            </a:r>
            <a:r>
              <a:rPr spc="0" dirty="0"/>
              <a:t>端</a:t>
            </a:r>
            <a:r>
              <a:rPr dirty="0"/>
              <a:t>稿</a:t>
            </a:r>
            <a:r>
              <a:rPr spc="0" dirty="0"/>
              <a:t>件</a:t>
            </a:r>
            <a:r>
              <a:rPr dirty="0"/>
              <a:t>标</a:t>
            </a:r>
            <a:r>
              <a:rPr spc="-10" dirty="0"/>
              <a:t>题</a:t>
            </a:r>
            <a:r>
              <a:rPr spc="0" dirty="0"/>
              <a:t>示</a:t>
            </a:r>
            <a:r>
              <a:rPr dirty="0"/>
              <a:t>例</a:t>
            </a:r>
            <a:r>
              <a:rPr spc="0" dirty="0"/>
              <a:t>：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50">
              <a:latin typeface="Times New Roman" panose="02020603050405020304"/>
              <a:cs typeface="Times New Roman" panose="02020603050405020304"/>
            </a:endParaRPr>
          </a:p>
          <a:p>
            <a:pPr marL="17780">
              <a:lnSpc>
                <a:spcPct val="100000"/>
              </a:lnSpc>
            </a:pPr>
            <a:r>
              <a:rPr sz="1200" dirty="0"/>
              <a:t>1、《腾势EV</a:t>
            </a:r>
            <a:r>
              <a:rPr sz="1200" spc="-25" dirty="0"/>
              <a:t> </a:t>
            </a:r>
            <a:r>
              <a:rPr sz="1200" spc="-45" dirty="0"/>
              <a:t>DAY</a:t>
            </a:r>
            <a:r>
              <a:rPr sz="1200" spc="0" dirty="0"/>
              <a:t> </a:t>
            </a:r>
            <a:r>
              <a:rPr sz="1200" dirty="0"/>
              <a:t>深度试驾报</a:t>
            </a:r>
            <a:r>
              <a:rPr sz="1200" spc="-10" dirty="0"/>
              <a:t>告</a:t>
            </a:r>
            <a:r>
              <a:rPr sz="1200" dirty="0"/>
              <a:t>》</a:t>
            </a:r>
            <a:endParaRPr sz="1200"/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 marL="127000">
              <a:lnSpc>
                <a:spcPct val="100000"/>
              </a:lnSpc>
              <a:spcBef>
                <a:spcPts val="985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内容框架：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/>
              <a:t>1、腾势EV</a:t>
            </a:r>
            <a:r>
              <a:rPr sz="1200" spc="-10" dirty="0"/>
              <a:t> </a:t>
            </a:r>
            <a:r>
              <a:rPr sz="1200" spc="-45" dirty="0"/>
              <a:t>DAY</a:t>
            </a:r>
            <a:r>
              <a:rPr sz="1200" spc="-5" dirty="0"/>
              <a:t> </a:t>
            </a:r>
            <a:r>
              <a:rPr sz="1200" dirty="0"/>
              <a:t>活动介绍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928370">
              <a:lnSpc>
                <a:spcPct val="100000"/>
              </a:lnSpc>
              <a:spcBef>
                <a:spcPts val="720"/>
              </a:spcBef>
            </a:pPr>
            <a:r>
              <a:rPr sz="1200" dirty="0"/>
              <a:t>2、</a:t>
            </a:r>
            <a:r>
              <a:rPr sz="1200" spc="-40" dirty="0"/>
              <a:t> </a:t>
            </a:r>
            <a:r>
              <a:rPr sz="1200" dirty="0"/>
              <a:t>腾势EV 特点介绍</a:t>
            </a:r>
            <a:endParaRPr sz="1200"/>
          </a:p>
          <a:p>
            <a:pPr marL="928370">
              <a:lnSpc>
                <a:spcPct val="100000"/>
              </a:lnSpc>
              <a:spcBef>
                <a:spcPts val="720"/>
              </a:spcBef>
            </a:pPr>
            <a:r>
              <a:rPr sz="1200" dirty="0"/>
              <a:t>3、</a:t>
            </a:r>
            <a:r>
              <a:rPr sz="1200" spc="-45" dirty="0"/>
              <a:t> </a:t>
            </a:r>
            <a:r>
              <a:rPr sz="1200" dirty="0"/>
              <a:t>腾势EV驾驶与乘坐体验介绍</a:t>
            </a:r>
            <a:endParaRPr sz="1200"/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200" dirty="0"/>
              <a:t>2、《腾势EV携手多家约车平台</a:t>
            </a:r>
            <a:r>
              <a:rPr sz="1200" spc="250" dirty="0"/>
              <a:t> </a:t>
            </a:r>
            <a:r>
              <a:rPr sz="1200" dirty="0"/>
              <a:t>开启新出行时代》</a:t>
            </a:r>
            <a:endParaRPr sz="1200"/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Times New Roman" panose="02020603050405020304"/>
              <a:cs typeface="Times New Roman" panose="02020603050405020304"/>
            </a:endParaRPr>
          </a:p>
          <a:p>
            <a:pPr marR="243840" algn="ctr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内容框架：</a:t>
            </a:r>
            <a:r>
              <a:rPr sz="1200" b="1" spc="-2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/>
              <a:t>1、</a:t>
            </a:r>
            <a:r>
              <a:rPr sz="1200" spc="-30" dirty="0"/>
              <a:t> </a:t>
            </a:r>
            <a:r>
              <a:rPr sz="1200" dirty="0"/>
              <a:t>汽车与约车平台的深度结合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933450">
              <a:lnSpc>
                <a:spcPct val="100000"/>
              </a:lnSpc>
              <a:spcBef>
                <a:spcPts val="720"/>
              </a:spcBef>
            </a:pPr>
            <a:r>
              <a:rPr sz="1200" dirty="0"/>
              <a:t>2、</a:t>
            </a:r>
            <a:r>
              <a:rPr sz="1200" spc="-45" dirty="0"/>
              <a:t> </a:t>
            </a:r>
            <a:r>
              <a:rPr sz="1200" dirty="0"/>
              <a:t>腾势电动车约车率的提升</a:t>
            </a:r>
            <a:endParaRPr sz="1200"/>
          </a:p>
          <a:p>
            <a:pPr marL="933450">
              <a:lnSpc>
                <a:spcPct val="100000"/>
              </a:lnSpc>
              <a:spcBef>
                <a:spcPts val="720"/>
              </a:spcBef>
            </a:pPr>
            <a:r>
              <a:rPr sz="1200" dirty="0"/>
              <a:t>3、</a:t>
            </a:r>
            <a:r>
              <a:rPr sz="1200" spc="-40" dirty="0"/>
              <a:t> </a:t>
            </a:r>
            <a:r>
              <a:rPr sz="1200" dirty="0"/>
              <a:t>双向结合的高度</a:t>
            </a:r>
            <a:endParaRPr sz="1200"/>
          </a:p>
        </p:txBody>
      </p:sp>
      <p:sp>
        <p:nvSpPr>
          <p:cNvPr id="8" name="object 8"/>
          <p:cNvSpPr/>
          <p:nvPr/>
        </p:nvSpPr>
        <p:spPr>
          <a:xfrm>
            <a:off x="5579364" y="1685544"/>
            <a:ext cx="2017776" cy="2654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40523" y="2593848"/>
            <a:ext cx="1642872" cy="22600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55</a:t>
            </a:fld>
            <a:endParaRPr spc="-5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900"/>
          </a:p>
          <a:p>
            <a:pPr marL="161925">
              <a:lnSpc>
                <a:spcPct val="100000"/>
              </a:lnSpc>
            </a:pPr>
            <a:r>
              <a:rPr sz="1600" b="1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活动后——剪辑活动视频进行二轮传播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01511" y="3995928"/>
            <a:ext cx="498475" cy="500380"/>
          </a:xfrm>
          <a:custGeom>
            <a:avLst/>
            <a:gdLst/>
            <a:ahLst/>
            <a:cxnLst/>
            <a:rect l="l" t="t" r="r" b="b"/>
            <a:pathLst>
              <a:path w="498475" h="500379">
                <a:moveTo>
                  <a:pt x="455549" y="0"/>
                </a:moveTo>
                <a:lnTo>
                  <a:pt x="42799" y="0"/>
                </a:lnTo>
                <a:lnTo>
                  <a:pt x="26146" y="3375"/>
                </a:lnTo>
                <a:lnTo>
                  <a:pt x="12541" y="12579"/>
                </a:lnTo>
                <a:lnTo>
                  <a:pt x="3365" y="26231"/>
                </a:lnTo>
                <a:lnTo>
                  <a:pt x="0" y="42951"/>
                </a:lnTo>
                <a:lnTo>
                  <a:pt x="0" y="456920"/>
                </a:lnTo>
                <a:lnTo>
                  <a:pt x="3365" y="473640"/>
                </a:lnTo>
                <a:lnTo>
                  <a:pt x="12541" y="487292"/>
                </a:lnTo>
                <a:lnTo>
                  <a:pt x="26146" y="496496"/>
                </a:lnTo>
                <a:lnTo>
                  <a:pt x="42799" y="499872"/>
                </a:lnTo>
                <a:lnTo>
                  <a:pt x="455549" y="499872"/>
                </a:lnTo>
                <a:lnTo>
                  <a:pt x="472201" y="496496"/>
                </a:lnTo>
                <a:lnTo>
                  <a:pt x="485806" y="487292"/>
                </a:lnTo>
                <a:lnTo>
                  <a:pt x="494982" y="473640"/>
                </a:lnTo>
                <a:lnTo>
                  <a:pt x="498348" y="456920"/>
                </a:lnTo>
                <a:lnTo>
                  <a:pt x="498348" y="42951"/>
                </a:lnTo>
                <a:lnTo>
                  <a:pt x="494982" y="26231"/>
                </a:lnTo>
                <a:lnTo>
                  <a:pt x="485806" y="12579"/>
                </a:lnTo>
                <a:lnTo>
                  <a:pt x="472201" y="3375"/>
                </a:lnTo>
                <a:lnTo>
                  <a:pt x="45554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86271" y="4433315"/>
            <a:ext cx="476262" cy="4762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01511" y="3995928"/>
            <a:ext cx="448055" cy="4480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20128" y="3976115"/>
            <a:ext cx="541020" cy="539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42531" y="3931920"/>
            <a:ext cx="620268" cy="6202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49367" y="4021835"/>
            <a:ext cx="423672" cy="4221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90388" y="4021835"/>
            <a:ext cx="507491" cy="4221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96200" y="4049267"/>
            <a:ext cx="1088136" cy="3947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77740" y="1475232"/>
            <a:ext cx="4002023" cy="20909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56717" y="1737113"/>
            <a:ext cx="4040504" cy="227965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80645">
              <a:lnSpc>
                <a:spcPct val="148000"/>
              </a:lnSpc>
              <a:spcBef>
                <a:spcPts val="190"/>
              </a:spcBef>
              <a:buFont typeface="Meiryo" panose="020B0604030504040204" charset="-128"/>
              <a:buChar char="■"/>
              <a:tabLst>
                <a:tab pos="299085" algn="l"/>
                <a:tab pos="29972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将活动视频按不同内容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剪辑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成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多个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精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彩片段</a:t>
            </a:r>
            <a:r>
              <a:rPr sz="1400" spc="-6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: 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例 如 ：  1、腾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45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5城免费预约出行震撼车队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2、腾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45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精彩免费搭乘花絮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3、腾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45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5城发车仪式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4、</a:t>
            </a:r>
            <a:r>
              <a:rPr sz="1200" b="1" spc="-2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KOL</a:t>
            </a:r>
            <a:r>
              <a:rPr sz="12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送站视频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56515">
              <a:lnSpc>
                <a:spcPct val="100000"/>
              </a:lnSpc>
              <a:spcBef>
                <a:spcPts val="72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等精彩剪辑片段在主流视频网站和双微平台宣传，形成腾势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EV品牌的二次传播。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56</a:t>
            </a:fld>
            <a:endParaRPr spc="-5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72917" y="2258567"/>
            <a:ext cx="3023870" cy="0"/>
          </a:xfrm>
          <a:custGeom>
            <a:avLst/>
            <a:gdLst/>
            <a:ahLst/>
            <a:cxnLst/>
            <a:rect l="l" t="t" r="r" b="b"/>
            <a:pathLst>
              <a:path w="3023870">
                <a:moveTo>
                  <a:pt x="0" y="0"/>
                </a:moveTo>
                <a:lnTo>
                  <a:pt x="3023616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59964" y="2258567"/>
            <a:ext cx="3049905" cy="0"/>
          </a:xfrm>
          <a:custGeom>
            <a:avLst/>
            <a:gdLst/>
            <a:ahLst/>
            <a:cxnLst/>
            <a:rect l="l" t="t" r="r" b="b"/>
            <a:pathLst>
              <a:path w="3049904">
                <a:moveTo>
                  <a:pt x="0" y="0"/>
                </a:moveTo>
                <a:lnTo>
                  <a:pt x="3049524" y="0"/>
                </a:lnTo>
              </a:path>
            </a:pathLst>
          </a:custGeom>
          <a:ln w="4572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2917" y="2994660"/>
            <a:ext cx="3023870" cy="0"/>
          </a:xfrm>
          <a:custGeom>
            <a:avLst/>
            <a:gdLst/>
            <a:ahLst/>
            <a:cxnLst/>
            <a:rect l="l" t="t" r="r" b="b"/>
            <a:pathLst>
              <a:path w="3023870">
                <a:moveTo>
                  <a:pt x="0" y="0"/>
                </a:moveTo>
                <a:lnTo>
                  <a:pt x="3023616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59964" y="2994660"/>
            <a:ext cx="3049905" cy="0"/>
          </a:xfrm>
          <a:custGeom>
            <a:avLst/>
            <a:gdLst/>
            <a:ahLst/>
            <a:cxnLst/>
            <a:rect l="l" t="t" r="r" b="b"/>
            <a:pathLst>
              <a:path w="3049904">
                <a:moveTo>
                  <a:pt x="0" y="0"/>
                </a:moveTo>
                <a:lnTo>
                  <a:pt x="3049524" y="0"/>
                </a:lnTo>
              </a:path>
            </a:pathLst>
          </a:custGeom>
          <a:ln w="4572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528186" y="2383917"/>
            <a:ext cx="15233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03</a:t>
            </a:r>
            <a:r>
              <a:rPr sz="3200" b="1" spc="-40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baseline="2000" dirty="0">
                <a:latin typeface="微软雅黑" panose="020B0503020204020204" charset="-122"/>
                <a:cs typeface="微软雅黑" panose="020B0503020204020204" charset="-122"/>
              </a:rPr>
              <a:t>活动运营</a:t>
            </a:r>
            <a:endParaRPr sz="2700" baseline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57</a:t>
            </a:fld>
            <a:endParaRPr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4121911" y="2337419"/>
            <a:ext cx="996950" cy="266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b="1" i="1" spc="-30" dirty="0">
                <a:latin typeface="微软雅黑" panose="020B0503020204020204" charset="-122"/>
                <a:cs typeface="微软雅黑" panose="020B0503020204020204" charset="-122"/>
              </a:rPr>
              <a:t>Part</a:t>
            </a:r>
            <a:r>
              <a:rPr sz="1550" b="1" i="1" spc="-7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i="1" spc="-5" dirty="0">
                <a:latin typeface="Arial" panose="020B0604020202020204"/>
                <a:cs typeface="Arial" panose="020B0604020202020204"/>
              </a:rPr>
              <a:t>Three</a:t>
            </a:r>
            <a:endParaRPr sz="1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00"/>
          </a:p>
          <a:p>
            <a:pPr marL="17716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Table of</a:t>
            </a:r>
            <a:r>
              <a:rPr sz="1700" b="1" spc="-2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Content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91484" y="1048511"/>
            <a:ext cx="5509260" cy="3888104"/>
          </a:xfrm>
          <a:custGeom>
            <a:avLst/>
            <a:gdLst/>
            <a:ahLst/>
            <a:cxnLst/>
            <a:rect l="l" t="t" r="r" b="b"/>
            <a:pathLst>
              <a:path w="5509259" h="3888104">
                <a:moveTo>
                  <a:pt x="0" y="3887724"/>
                </a:moveTo>
                <a:lnTo>
                  <a:pt x="5509260" y="3887724"/>
                </a:lnTo>
                <a:lnTo>
                  <a:pt x="5509260" y="0"/>
                </a:lnTo>
                <a:lnTo>
                  <a:pt x="0" y="0"/>
                </a:lnTo>
                <a:lnTo>
                  <a:pt x="0" y="388772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779" y="1048511"/>
            <a:ext cx="1905" cy="3888104"/>
          </a:xfrm>
          <a:custGeom>
            <a:avLst/>
            <a:gdLst/>
            <a:ahLst/>
            <a:cxnLst/>
            <a:rect l="l" t="t" r="r" b="b"/>
            <a:pathLst>
              <a:path w="1905" h="3888104">
                <a:moveTo>
                  <a:pt x="0" y="3887724"/>
                </a:moveTo>
                <a:lnTo>
                  <a:pt x="1523" y="3887724"/>
                </a:lnTo>
                <a:lnTo>
                  <a:pt x="1523" y="0"/>
                </a:lnTo>
                <a:lnTo>
                  <a:pt x="0" y="0"/>
                </a:lnTo>
                <a:lnTo>
                  <a:pt x="0" y="388772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28059" y="1059180"/>
            <a:ext cx="2700528" cy="13091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15940" y="1888235"/>
            <a:ext cx="2877312" cy="1223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11367" y="1883664"/>
            <a:ext cx="2886710" cy="1233170"/>
          </a:xfrm>
          <a:custGeom>
            <a:avLst/>
            <a:gdLst/>
            <a:ahLst/>
            <a:cxnLst/>
            <a:rect l="l" t="t" r="r" b="b"/>
            <a:pathLst>
              <a:path w="2886709" h="1233170">
                <a:moveTo>
                  <a:pt x="0" y="1232916"/>
                </a:moveTo>
                <a:lnTo>
                  <a:pt x="2886456" y="1232916"/>
                </a:lnTo>
                <a:lnTo>
                  <a:pt x="2886456" y="0"/>
                </a:lnTo>
                <a:lnTo>
                  <a:pt x="0" y="0"/>
                </a:lnTo>
                <a:lnTo>
                  <a:pt x="0" y="123291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06723" y="3220211"/>
            <a:ext cx="2897124" cy="1728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6304" y="1025652"/>
            <a:ext cx="3345179" cy="3937000"/>
          </a:xfrm>
          <a:custGeom>
            <a:avLst/>
            <a:gdLst/>
            <a:ahLst/>
            <a:cxnLst/>
            <a:rect l="l" t="t" r="r" b="b"/>
            <a:pathLst>
              <a:path w="3345179" h="3937000">
                <a:moveTo>
                  <a:pt x="0" y="3936491"/>
                </a:moveTo>
                <a:lnTo>
                  <a:pt x="3345179" y="3936491"/>
                </a:lnTo>
                <a:lnTo>
                  <a:pt x="3345179" y="0"/>
                </a:lnTo>
                <a:lnTo>
                  <a:pt x="0" y="0"/>
                </a:lnTo>
                <a:lnTo>
                  <a:pt x="0" y="3936491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00"/>
          </a:p>
          <a:p>
            <a:pPr marL="17716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 Basic</a:t>
            </a:r>
            <a:r>
              <a:rPr sz="1700" b="1" spc="-3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Information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0200" y="1019047"/>
            <a:ext cx="3104515" cy="216090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Date: </a:t>
            </a: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9</a:t>
            </a:r>
            <a:r>
              <a:rPr sz="1200" baseline="24000" dirty="0">
                <a:latin typeface="微软雅黑" panose="020B0503020204020204" charset="-122"/>
                <a:cs typeface="微软雅黑" panose="020B0503020204020204" charset="-122"/>
              </a:rPr>
              <a:t>th</a:t>
            </a:r>
            <a:r>
              <a:rPr sz="1200" spc="135" baseline="2400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March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309245">
              <a:lnSpc>
                <a:spcPct val="150000"/>
              </a:lnSpc>
            </a:pP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Location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:Beijing, Shanghai, Shenzhen,  Guangzhou,</a:t>
            </a:r>
            <a:r>
              <a:rPr sz="1200" spc="-5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Hangzhou.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Participants:</a:t>
            </a:r>
            <a:r>
              <a:rPr sz="1200" b="1" spc="-3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Total：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3825" indent="-111125">
              <a:lnSpc>
                <a:spcPct val="100000"/>
              </a:lnSpc>
              <a:spcBef>
                <a:spcPts val="720"/>
              </a:spcBef>
              <a:buFont typeface="Arial" panose="020B0604020202020204"/>
              <a:buChar char="•"/>
              <a:tabLst>
                <a:tab pos="124460" algn="l"/>
              </a:tabLst>
            </a:pP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5-10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家媒体/每城市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3825" indent="-111125">
              <a:lnSpc>
                <a:spcPct val="100000"/>
              </a:lnSpc>
              <a:spcBef>
                <a:spcPts val="720"/>
              </a:spcBef>
              <a:buFont typeface="Arial" panose="020B0604020202020204"/>
              <a:buChar char="•"/>
              <a:tabLst>
                <a:tab pos="12446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500辆/上海，广州，杭州，深圳</a:t>
            </a:r>
            <a:r>
              <a:rPr sz="1200" spc="-10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（大客户）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4478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100辆/北京（大客户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）+2000</a:t>
            </a:r>
            <a:r>
              <a:rPr sz="1200" spc="-5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customers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3825" indent="-111125">
              <a:lnSpc>
                <a:spcPct val="100000"/>
              </a:lnSpc>
              <a:spcBef>
                <a:spcPts val="250"/>
              </a:spcBef>
              <a:buFont typeface="Arial" panose="020B0604020202020204"/>
              <a:buChar char="•"/>
              <a:tabLst>
                <a:tab pos="12446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17000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人约车乘客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22491" y="2889504"/>
            <a:ext cx="2783713" cy="20278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56197" y="3509009"/>
            <a:ext cx="2052955" cy="648335"/>
          </a:xfrm>
          <a:custGeom>
            <a:avLst/>
            <a:gdLst/>
            <a:ahLst/>
            <a:cxnLst/>
            <a:rect l="l" t="t" r="r" b="b"/>
            <a:pathLst>
              <a:path w="2052954" h="648335">
                <a:moveTo>
                  <a:pt x="1710690" y="487679"/>
                </a:moveTo>
                <a:lnTo>
                  <a:pt x="1197482" y="487679"/>
                </a:lnTo>
                <a:lnTo>
                  <a:pt x="1882521" y="647801"/>
                </a:lnTo>
                <a:lnTo>
                  <a:pt x="1710690" y="487679"/>
                </a:lnTo>
                <a:close/>
              </a:path>
              <a:path w="2052954" h="648335">
                <a:moveTo>
                  <a:pt x="2052827" y="0"/>
                </a:moveTo>
                <a:lnTo>
                  <a:pt x="0" y="0"/>
                </a:lnTo>
                <a:lnTo>
                  <a:pt x="0" y="487679"/>
                </a:lnTo>
                <a:lnTo>
                  <a:pt x="2052827" y="487679"/>
                </a:lnTo>
                <a:lnTo>
                  <a:pt x="2052827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56197" y="3509009"/>
            <a:ext cx="2052955" cy="648335"/>
          </a:xfrm>
          <a:custGeom>
            <a:avLst/>
            <a:gdLst/>
            <a:ahLst/>
            <a:cxnLst/>
            <a:rect l="l" t="t" r="r" b="b"/>
            <a:pathLst>
              <a:path w="2052954" h="648335">
                <a:moveTo>
                  <a:pt x="0" y="0"/>
                </a:moveTo>
                <a:lnTo>
                  <a:pt x="1197482" y="0"/>
                </a:lnTo>
                <a:lnTo>
                  <a:pt x="1710690" y="0"/>
                </a:lnTo>
                <a:lnTo>
                  <a:pt x="2052827" y="0"/>
                </a:lnTo>
                <a:lnTo>
                  <a:pt x="2052827" y="284479"/>
                </a:lnTo>
                <a:lnTo>
                  <a:pt x="2052827" y="406399"/>
                </a:lnTo>
                <a:lnTo>
                  <a:pt x="2052827" y="487679"/>
                </a:lnTo>
                <a:lnTo>
                  <a:pt x="1710690" y="487679"/>
                </a:lnTo>
                <a:lnTo>
                  <a:pt x="1882521" y="647801"/>
                </a:lnTo>
                <a:lnTo>
                  <a:pt x="1197482" y="487679"/>
                </a:lnTo>
                <a:lnTo>
                  <a:pt x="0" y="487679"/>
                </a:lnTo>
                <a:lnTo>
                  <a:pt x="0" y="406399"/>
                </a:lnTo>
                <a:lnTo>
                  <a:pt x="0" y="284479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285103" y="3466642"/>
            <a:ext cx="1798320" cy="50736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35"/>
              </a:spcBef>
            </a:pP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北京</a:t>
            </a:r>
            <a:r>
              <a:rPr sz="1050" dirty="0">
                <a:latin typeface="Calibri" panose="020F0502020204030204"/>
                <a:cs typeface="Calibri" panose="020F0502020204030204"/>
              </a:rPr>
              <a:t>,</a:t>
            </a: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上海，杭</a:t>
            </a:r>
            <a:r>
              <a:rPr sz="1050" spc="-10" dirty="0">
                <a:latin typeface="微软雅黑" panose="020B0503020204020204" charset="-122"/>
                <a:cs typeface="微软雅黑" panose="020B0503020204020204" charset="-122"/>
              </a:rPr>
              <a:t>州</a:t>
            </a: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50" spc="-10" dirty="0">
                <a:latin typeface="微软雅黑" panose="020B0503020204020204" charset="-122"/>
                <a:cs typeface="微软雅黑" panose="020B0503020204020204" charset="-122"/>
              </a:rPr>
              <a:t>广</a:t>
            </a: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州</a:t>
            </a:r>
            <a:r>
              <a:rPr sz="1050" spc="-1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深圳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1050" spc="-7" baseline="24000" dirty="0">
                <a:latin typeface="微软雅黑" panose="020B0503020204020204" charset="-122"/>
                <a:cs typeface="微软雅黑" panose="020B0503020204020204" charset="-122"/>
              </a:rPr>
              <a:t>9th</a:t>
            </a:r>
            <a:r>
              <a:rPr sz="1050" spc="150" baseline="2400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50" dirty="0">
                <a:latin typeface="微软雅黑" panose="020B0503020204020204" charset="-122"/>
                <a:cs typeface="微软雅黑" panose="020B0503020204020204" charset="-122"/>
              </a:rPr>
              <a:t>March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388112" y="4011167"/>
            <a:ext cx="315451" cy="3154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28431" y="4407408"/>
            <a:ext cx="350520" cy="3154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58</a:t>
            </a:fld>
            <a:endParaRPr spc="-5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00"/>
          </a:p>
          <a:p>
            <a:pPr marL="17716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Approach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63267" y="1671827"/>
            <a:ext cx="2304415" cy="791210"/>
          </a:xfrm>
          <a:prstGeom prst="rect">
            <a:avLst/>
          </a:prstGeom>
          <a:solidFill>
            <a:srgbClr val="F6B935"/>
          </a:solidFill>
        </p:spPr>
        <p:txBody>
          <a:bodyPr vert="horz" wrap="square" lIns="0" tIns="152400" rIns="0" bIns="0" rtlCol="0">
            <a:spAutoFit/>
          </a:bodyPr>
          <a:lstStyle/>
          <a:p>
            <a:pPr marL="653415" marR="401955" indent="-243840">
              <a:lnSpc>
                <a:spcPct val="120000"/>
              </a:lnSpc>
              <a:spcBef>
                <a:spcPts val="1200"/>
              </a:spcBef>
            </a:pP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Product</a:t>
            </a:r>
            <a:r>
              <a:rPr sz="1200" b="1" spc="-5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experience  </a:t>
            </a:r>
            <a:r>
              <a:rPr sz="12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Functionality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51832" y="1671827"/>
            <a:ext cx="2277110" cy="791210"/>
          </a:xfrm>
          <a:prstGeom prst="rect">
            <a:avLst/>
          </a:prstGeom>
          <a:solidFill>
            <a:srgbClr val="F6B935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00000"/>
              </a:lnSpc>
            </a:pP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Brand</a:t>
            </a: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interpretation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环保理念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19271" y="3112007"/>
            <a:ext cx="1900555" cy="719455"/>
          </a:xfrm>
          <a:prstGeom prst="rect">
            <a:avLst/>
          </a:prstGeom>
          <a:solidFill>
            <a:srgbClr val="F6B935"/>
          </a:solidFill>
        </p:spPr>
        <p:txBody>
          <a:bodyPr vert="horz" wrap="square" lIns="0" tIns="15303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205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腾势EV Day</a:t>
            </a:r>
            <a:r>
              <a:rPr sz="1200" b="1" spc="33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2018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905" algn="ctr">
              <a:lnSpc>
                <a:spcPct val="100000"/>
              </a:lnSpc>
              <a:spcBef>
                <a:spcPts val="290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共享绿色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96411" y="2609049"/>
            <a:ext cx="368820" cy="3307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52038" y="2643377"/>
            <a:ext cx="256540" cy="216535"/>
          </a:xfrm>
          <a:custGeom>
            <a:avLst/>
            <a:gdLst/>
            <a:ahLst/>
            <a:cxnLst/>
            <a:rect l="l" t="t" r="r" b="b"/>
            <a:pathLst>
              <a:path w="256539" h="216535">
                <a:moveTo>
                  <a:pt x="0" y="0"/>
                </a:moveTo>
                <a:lnTo>
                  <a:pt x="256159" y="216027"/>
                </a:lnTo>
              </a:path>
            </a:pathLst>
          </a:custGeom>
          <a:ln w="38100">
            <a:solidFill>
              <a:srgbClr val="F6B9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79847" y="2609049"/>
            <a:ext cx="350545" cy="330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41570" y="2643377"/>
            <a:ext cx="238125" cy="216535"/>
          </a:xfrm>
          <a:custGeom>
            <a:avLst/>
            <a:gdLst/>
            <a:ahLst/>
            <a:cxnLst/>
            <a:rect l="l" t="t" r="r" b="b"/>
            <a:pathLst>
              <a:path w="238125" h="216535">
                <a:moveTo>
                  <a:pt x="238125" y="0"/>
                </a:moveTo>
                <a:lnTo>
                  <a:pt x="0" y="216027"/>
                </a:lnTo>
              </a:path>
            </a:pathLst>
          </a:custGeom>
          <a:ln w="38100">
            <a:solidFill>
              <a:srgbClr val="F6B9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48328" y="1851660"/>
            <a:ext cx="589788" cy="4815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3088" y="1600200"/>
            <a:ext cx="1324356" cy="8839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19855" y="3904488"/>
            <a:ext cx="1569720" cy="8275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72684" y="3183635"/>
            <a:ext cx="539750" cy="504825"/>
          </a:xfrm>
          <a:custGeom>
            <a:avLst/>
            <a:gdLst/>
            <a:ahLst/>
            <a:cxnLst/>
            <a:rect l="l" t="t" r="r" b="b"/>
            <a:pathLst>
              <a:path w="539750" h="504825">
                <a:moveTo>
                  <a:pt x="287274" y="0"/>
                </a:moveTo>
                <a:lnTo>
                  <a:pt x="287274" y="126111"/>
                </a:lnTo>
                <a:lnTo>
                  <a:pt x="0" y="126111"/>
                </a:lnTo>
                <a:lnTo>
                  <a:pt x="0" y="378332"/>
                </a:lnTo>
                <a:lnTo>
                  <a:pt x="287274" y="378332"/>
                </a:lnTo>
                <a:lnTo>
                  <a:pt x="287274" y="504444"/>
                </a:lnTo>
                <a:lnTo>
                  <a:pt x="539495" y="252221"/>
                </a:lnTo>
                <a:lnTo>
                  <a:pt x="287274" y="0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20384" y="2644139"/>
            <a:ext cx="2708148" cy="15483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56119" y="2679192"/>
            <a:ext cx="1836420" cy="1801495"/>
          </a:xfrm>
          <a:custGeom>
            <a:avLst/>
            <a:gdLst/>
            <a:ahLst/>
            <a:cxnLst/>
            <a:rect l="l" t="t" r="r" b="b"/>
            <a:pathLst>
              <a:path w="1836420" h="1801495">
                <a:moveTo>
                  <a:pt x="918209" y="0"/>
                </a:moveTo>
                <a:lnTo>
                  <a:pt x="869445" y="1248"/>
                </a:lnTo>
                <a:lnTo>
                  <a:pt x="821342" y="4952"/>
                </a:lnTo>
                <a:lnTo>
                  <a:pt x="773967" y="11048"/>
                </a:lnTo>
                <a:lnTo>
                  <a:pt x="727381" y="19476"/>
                </a:lnTo>
                <a:lnTo>
                  <a:pt x="681648" y="30172"/>
                </a:lnTo>
                <a:lnTo>
                  <a:pt x="636833" y="43075"/>
                </a:lnTo>
                <a:lnTo>
                  <a:pt x="592997" y="58121"/>
                </a:lnTo>
                <a:lnTo>
                  <a:pt x="550205" y="75250"/>
                </a:lnTo>
                <a:lnTo>
                  <a:pt x="508520" y="94398"/>
                </a:lnTo>
                <a:lnTo>
                  <a:pt x="468006" y="115504"/>
                </a:lnTo>
                <a:lnTo>
                  <a:pt x="428726" y="138505"/>
                </a:lnTo>
                <a:lnTo>
                  <a:pt x="390743" y="163339"/>
                </a:lnTo>
                <a:lnTo>
                  <a:pt x="354121" y="189944"/>
                </a:lnTo>
                <a:lnTo>
                  <a:pt x="318924" y="218257"/>
                </a:lnTo>
                <a:lnTo>
                  <a:pt x="285215" y="248217"/>
                </a:lnTo>
                <a:lnTo>
                  <a:pt x="253057" y="279760"/>
                </a:lnTo>
                <a:lnTo>
                  <a:pt x="222513" y="312826"/>
                </a:lnTo>
                <a:lnTo>
                  <a:pt x="193648" y="347351"/>
                </a:lnTo>
                <a:lnTo>
                  <a:pt x="166525" y="383273"/>
                </a:lnTo>
                <a:lnTo>
                  <a:pt x="141207" y="420531"/>
                </a:lnTo>
                <a:lnTo>
                  <a:pt x="117758" y="459061"/>
                </a:lnTo>
                <a:lnTo>
                  <a:pt x="96240" y="498802"/>
                </a:lnTo>
                <a:lnTo>
                  <a:pt x="76719" y="539692"/>
                </a:lnTo>
                <a:lnTo>
                  <a:pt x="59256" y="581667"/>
                </a:lnTo>
                <a:lnTo>
                  <a:pt x="43915" y="624667"/>
                </a:lnTo>
                <a:lnTo>
                  <a:pt x="30761" y="668628"/>
                </a:lnTo>
                <a:lnTo>
                  <a:pt x="19856" y="713489"/>
                </a:lnTo>
                <a:lnTo>
                  <a:pt x="11264" y="759188"/>
                </a:lnTo>
                <a:lnTo>
                  <a:pt x="5048" y="805661"/>
                </a:lnTo>
                <a:lnTo>
                  <a:pt x="1272" y="852847"/>
                </a:lnTo>
                <a:lnTo>
                  <a:pt x="0" y="900683"/>
                </a:lnTo>
                <a:lnTo>
                  <a:pt x="1272" y="948518"/>
                </a:lnTo>
                <a:lnTo>
                  <a:pt x="5048" y="995702"/>
                </a:lnTo>
                <a:lnTo>
                  <a:pt x="11264" y="1042173"/>
                </a:lnTo>
                <a:lnTo>
                  <a:pt x="19856" y="1087870"/>
                </a:lnTo>
                <a:lnTo>
                  <a:pt x="30761" y="1132730"/>
                </a:lnTo>
                <a:lnTo>
                  <a:pt x="43915" y="1176690"/>
                </a:lnTo>
                <a:lnTo>
                  <a:pt x="59256" y="1219689"/>
                </a:lnTo>
                <a:lnTo>
                  <a:pt x="76719" y="1261665"/>
                </a:lnTo>
                <a:lnTo>
                  <a:pt x="96240" y="1302554"/>
                </a:lnTo>
                <a:lnTo>
                  <a:pt x="117758" y="1342295"/>
                </a:lnTo>
                <a:lnTo>
                  <a:pt x="141207" y="1380825"/>
                </a:lnTo>
                <a:lnTo>
                  <a:pt x="166525" y="1418083"/>
                </a:lnTo>
                <a:lnTo>
                  <a:pt x="193648" y="1454006"/>
                </a:lnTo>
                <a:lnTo>
                  <a:pt x="222513" y="1488531"/>
                </a:lnTo>
                <a:lnTo>
                  <a:pt x="253057" y="1521597"/>
                </a:lnTo>
                <a:lnTo>
                  <a:pt x="285215" y="1553141"/>
                </a:lnTo>
                <a:lnTo>
                  <a:pt x="318924" y="1583101"/>
                </a:lnTo>
                <a:lnTo>
                  <a:pt x="354121" y="1611415"/>
                </a:lnTo>
                <a:lnTo>
                  <a:pt x="390743" y="1638021"/>
                </a:lnTo>
                <a:lnTo>
                  <a:pt x="428726" y="1662856"/>
                </a:lnTo>
                <a:lnTo>
                  <a:pt x="468006" y="1685857"/>
                </a:lnTo>
                <a:lnTo>
                  <a:pt x="508520" y="1706964"/>
                </a:lnTo>
                <a:lnTo>
                  <a:pt x="550205" y="1726113"/>
                </a:lnTo>
                <a:lnTo>
                  <a:pt x="592997" y="1743242"/>
                </a:lnTo>
                <a:lnTo>
                  <a:pt x="636833" y="1758290"/>
                </a:lnTo>
                <a:lnTo>
                  <a:pt x="681648" y="1771193"/>
                </a:lnTo>
                <a:lnTo>
                  <a:pt x="727381" y="1781890"/>
                </a:lnTo>
                <a:lnTo>
                  <a:pt x="773967" y="1790318"/>
                </a:lnTo>
                <a:lnTo>
                  <a:pt x="821342" y="1796415"/>
                </a:lnTo>
                <a:lnTo>
                  <a:pt x="869445" y="1800119"/>
                </a:lnTo>
                <a:lnTo>
                  <a:pt x="918209" y="1801367"/>
                </a:lnTo>
                <a:lnTo>
                  <a:pt x="966974" y="1800119"/>
                </a:lnTo>
                <a:lnTo>
                  <a:pt x="1015077" y="1796415"/>
                </a:lnTo>
                <a:lnTo>
                  <a:pt x="1062452" y="1790318"/>
                </a:lnTo>
                <a:lnTo>
                  <a:pt x="1109038" y="1781890"/>
                </a:lnTo>
                <a:lnTo>
                  <a:pt x="1154771" y="1771193"/>
                </a:lnTo>
                <a:lnTo>
                  <a:pt x="1199586" y="1758290"/>
                </a:lnTo>
                <a:lnTo>
                  <a:pt x="1243422" y="1743242"/>
                </a:lnTo>
                <a:lnTo>
                  <a:pt x="1286214" y="1726113"/>
                </a:lnTo>
                <a:lnTo>
                  <a:pt x="1327899" y="1706964"/>
                </a:lnTo>
                <a:lnTo>
                  <a:pt x="1368413" y="1685857"/>
                </a:lnTo>
                <a:lnTo>
                  <a:pt x="1407693" y="1662856"/>
                </a:lnTo>
                <a:lnTo>
                  <a:pt x="1445676" y="1638021"/>
                </a:lnTo>
                <a:lnTo>
                  <a:pt x="1482298" y="1611415"/>
                </a:lnTo>
                <a:lnTo>
                  <a:pt x="1517495" y="1583101"/>
                </a:lnTo>
                <a:lnTo>
                  <a:pt x="1551204" y="1553141"/>
                </a:lnTo>
                <a:lnTo>
                  <a:pt x="1583362" y="1521597"/>
                </a:lnTo>
                <a:lnTo>
                  <a:pt x="1613906" y="1488531"/>
                </a:lnTo>
                <a:lnTo>
                  <a:pt x="1642771" y="1454006"/>
                </a:lnTo>
                <a:lnTo>
                  <a:pt x="1669894" y="1418083"/>
                </a:lnTo>
                <a:lnTo>
                  <a:pt x="1695212" y="1380825"/>
                </a:lnTo>
                <a:lnTo>
                  <a:pt x="1718661" y="1342295"/>
                </a:lnTo>
                <a:lnTo>
                  <a:pt x="1740179" y="1302554"/>
                </a:lnTo>
                <a:lnTo>
                  <a:pt x="1759700" y="1261665"/>
                </a:lnTo>
                <a:lnTo>
                  <a:pt x="1777163" y="1219689"/>
                </a:lnTo>
                <a:lnTo>
                  <a:pt x="1792504" y="1176690"/>
                </a:lnTo>
                <a:lnTo>
                  <a:pt x="1805658" y="1132730"/>
                </a:lnTo>
                <a:lnTo>
                  <a:pt x="1816563" y="1087870"/>
                </a:lnTo>
                <a:lnTo>
                  <a:pt x="1825155" y="1042173"/>
                </a:lnTo>
                <a:lnTo>
                  <a:pt x="1831371" y="995702"/>
                </a:lnTo>
                <a:lnTo>
                  <a:pt x="1835147" y="948518"/>
                </a:lnTo>
                <a:lnTo>
                  <a:pt x="1836420" y="900683"/>
                </a:lnTo>
                <a:lnTo>
                  <a:pt x="1835147" y="852847"/>
                </a:lnTo>
                <a:lnTo>
                  <a:pt x="1831371" y="805661"/>
                </a:lnTo>
                <a:lnTo>
                  <a:pt x="1825155" y="759188"/>
                </a:lnTo>
                <a:lnTo>
                  <a:pt x="1816563" y="713489"/>
                </a:lnTo>
                <a:lnTo>
                  <a:pt x="1805658" y="668628"/>
                </a:lnTo>
                <a:lnTo>
                  <a:pt x="1792504" y="624667"/>
                </a:lnTo>
                <a:lnTo>
                  <a:pt x="1777163" y="581667"/>
                </a:lnTo>
                <a:lnTo>
                  <a:pt x="1759700" y="539692"/>
                </a:lnTo>
                <a:lnTo>
                  <a:pt x="1740179" y="498802"/>
                </a:lnTo>
                <a:lnTo>
                  <a:pt x="1718661" y="459061"/>
                </a:lnTo>
                <a:lnTo>
                  <a:pt x="1695212" y="420531"/>
                </a:lnTo>
                <a:lnTo>
                  <a:pt x="1669894" y="383273"/>
                </a:lnTo>
                <a:lnTo>
                  <a:pt x="1642771" y="347351"/>
                </a:lnTo>
                <a:lnTo>
                  <a:pt x="1613906" y="312826"/>
                </a:lnTo>
                <a:lnTo>
                  <a:pt x="1583362" y="279760"/>
                </a:lnTo>
                <a:lnTo>
                  <a:pt x="1551204" y="248217"/>
                </a:lnTo>
                <a:lnTo>
                  <a:pt x="1517495" y="218257"/>
                </a:lnTo>
                <a:lnTo>
                  <a:pt x="1482298" y="189944"/>
                </a:lnTo>
                <a:lnTo>
                  <a:pt x="1445676" y="163339"/>
                </a:lnTo>
                <a:lnTo>
                  <a:pt x="1407693" y="138505"/>
                </a:lnTo>
                <a:lnTo>
                  <a:pt x="1368413" y="115504"/>
                </a:lnTo>
                <a:lnTo>
                  <a:pt x="1327899" y="94398"/>
                </a:lnTo>
                <a:lnTo>
                  <a:pt x="1286214" y="75250"/>
                </a:lnTo>
                <a:lnTo>
                  <a:pt x="1243422" y="58121"/>
                </a:lnTo>
                <a:lnTo>
                  <a:pt x="1199586" y="43075"/>
                </a:lnTo>
                <a:lnTo>
                  <a:pt x="1154771" y="30172"/>
                </a:lnTo>
                <a:lnTo>
                  <a:pt x="1109038" y="19476"/>
                </a:lnTo>
                <a:lnTo>
                  <a:pt x="1062452" y="11048"/>
                </a:lnTo>
                <a:lnTo>
                  <a:pt x="1015077" y="4952"/>
                </a:lnTo>
                <a:lnTo>
                  <a:pt x="966974" y="1248"/>
                </a:lnTo>
                <a:lnTo>
                  <a:pt x="918209" y="0"/>
                </a:lnTo>
                <a:close/>
              </a:path>
            </a:pathLst>
          </a:custGeom>
          <a:solidFill>
            <a:srgbClr val="F6B935">
              <a:alpha val="6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329678" y="2996564"/>
            <a:ext cx="1290320" cy="1183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8125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DENZA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引导的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329565">
              <a:lnSpc>
                <a:spcPct val="100000"/>
              </a:lnSpc>
              <a:spcBef>
                <a:spcPts val="840"/>
              </a:spcBef>
            </a:pP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品牌日活动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ctr">
              <a:lnSpc>
                <a:spcPct val="170000"/>
              </a:lnSpc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旨在打造主流的以</a:t>
            </a:r>
            <a:r>
              <a:rPr sz="1000" spc="204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“  绿色出行”为核心的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353695">
              <a:lnSpc>
                <a:spcPct val="100000"/>
              </a:lnSpc>
              <a:spcBef>
                <a:spcPts val="600"/>
              </a:spcBef>
            </a:pPr>
            <a:r>
              <a:rPr sz="1000" b="1" spc="-5" dirty="0">
                <a:latin typeface="微软雅黑" panose="020B0503020204020204" charset="-122"/>
                <a:cs typeface="微软雅黑" panose="020B0503020204020204" charset="-122"/>
              </a:rPr>
              <a:t>年度环保事件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59</a:t>
            </a:fld>
            <a:endParaRPr spc="-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20724" y="1851660"/>
            <a:ext cx="4588764" cy="21960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95771" y="1863851"/>
            <a:ext cx="1947672" cy="2147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64108" y="3976115"/>
            <a:ext cx="7127875" cy="739140"/>
          </a:xfrm>
          <a:prstGeom prst="rect">
            <a:avLst/>
          </a:prstGeom>
          <a:solidFill>
            <a:srgbClr val="000000">
              <a:alpha val="65097"/>
            </a:srgbClr>
          </a:solidFill>
        </p:spPr>
        <p:txBody>
          <a:bodyPr vert="horz" wrap="square" lIns="0" tIns="1098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6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如何唤醒用户对于绿色</a:t>
            </a:r>
            <a:r>
              <a:rPr sz="14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保理</a:t>
            </a:r>
            <a:r>
              <a:rPr sz="14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念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的新</a:t>
            </a:r>
            <a:r>
              <a:rPr sz="14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认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知，</a:t>
            </a:r>
            <a:r>
              <a:rPr sz="14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不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再只</a:t>
            </a:r>
            <a:r>
              <a:rPr sz="14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是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浮于</a:t>
            </a:r>
            <a:r>
              <a:rPr sz="14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表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面，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让更多的人对于环保有</a:t>
            </a:r>
            <a:r>
              <a:rPr sz="1400" b="1" spc="-15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切</a:t>
            </a: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身实</a:t>
            </a:r>
            <a:r>
              <a:rPr sz="1400" b="1" spc="-15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际</a:t>
            </a: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的体</a:t>
            </a:r>
            <a:r>
              <a:rPr sz="1400" b="1" spc="-15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验</a:t>
            </a: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，同</a:t>
            </a:r>
            <a:r>
              <a:rPr sz="1400" b="1" spc="-15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与其</a:t>
            </a:r>
            <a:r>
              <a:rPr sz="1400" b="1" spc="-15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他</a:t>
            </a: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汽车</a:t>
            </a:r>
            <a:r>
              <a:rPr sz="1400" b="1" spc="-15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品</a:t>
            </a: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牌宣</a:t>
            </a:r>
            <a:r>
              <a:rPr sz="1400" b="1" spc="-15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扬</a:t>
            </a: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的环</a:t>
            </a:r>
            <a:r>
              <a:rPr sz="1400" b="1" spc="-15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保</a:t>
            </a: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进行</a:t>
            </a:r>
            <a:r>
              <a:rPr sz="1400" b="1" spc="-15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区</a:t>
            </a:r>
            <a:r>
              <a:rPr sz="1400" b="1" dirty="0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</a:rPr>
              <a:t>隔化？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59621" y="4957521"/>
            <a:ext cx="9588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z="700" spc="-5" dirty="0">
                <a:latin typeface="Calibri" panose="020F0502020204030204"/>
                <a:cs typeface="Calibri" panose="020F0502020204030204"/>
              </a:rPr>
              <a:t>6</a:t>
            </a:fld>
            <a:endParaRPr sz="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266700" rIns="0" bIns="0" rtlCol="0">
            <a:spAutoFit/>
          </a:bodyPr>
          <a:lstStyle/>
          <a:p>
            <a:pPr marL="521970">
              <a:lnSpc>
                <a:spcPct val="100000"/>
              </a:lnSpc>
              <a:spcBef>
                <a:spcPts val="2100"/>
              </a:spcBef>
            </a:pPr>
            <a:r>
              <a:rPr sz="20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20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项目思考二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79" y="144779"/>
            <a:ext cx="4678680" cy="828040"/>
          </a:xfrm>
          <a:custGeom>
            <a:avLst/>
            <a:gdLst/>
            <a:ahLst/>
            <a:cxnLst/>
            <a:rect l="l" t="t" r="r" b="b"/>
            <a:pathLst>
              <a:path w="4678680" h="828040">
                <a:moveTo>
                  <a:pt x="0" y="827532"/>
                </a:moveTo>
                <a:lnTo>
                  <a:pt x="4678680" y="827532"/>
                </a:lnTo>
                <a:lnTo>
                  <a:pt x="4678680" y="0"/>
                </a:lnTo>
                <a:lnTo>
                  <a:pt x="0" y="0"/>
                </a:lnTo>
                <a:lnTo>
                  <a:pt x="0" y="82753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9473" y="457326"/>
            <a:ext cx="157988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Event</a:t>
            </a:r>
            <a:r>
              <a:rPr sz="1700" b="1" spc="-7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Concept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07363" y="1181100"/>
            <a:ext cx="7922259" cy="239395"/>
          </a:xfrm>
          <a:custGeom>
            <a:avLst/>
            <a:gdLst/>
            <a:ahLst/>
            <a:cxnLst/>
            <a:rect l="l" t="t" r="r" b="b"/>
            <a:pathLst>
              <a:path w="7922259" h="239394">
                <a:moveTo>
                  <a:pt x="0" y="239267"/>
                </a:moveTo>
                <a:lnTo>
                  <a:pt x="7921752" y="239267"/>
                </a:lnTo>
                <a:lnTo>
                  <a:pt x="7921752" y="0"/>
                </a:lnTo>
                <a:lnTo>
                  <a:pt x="0" y="0"/>
                </a:lnTo>
                <a:lnTo>
                  <a:pt x="0" y="239267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280153" y="1207388"/>
            <a:ext cx="13779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 panose="020F0502020204030204"/>
                <a:cs typeface="Calibri" panose="020F0502020204030204"/>
              </a:rPr>
              <a:t>&gt;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Innovation is</a:t>
            </a:r>
            <a:r>
              <a:rPr sz="1000" spc="-4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about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4884" y="1595627"/>
            <a:ext cx="2005964" cy="247015"/>
          </a:xfrm>
          <a:custGeom>
            <a:avLst/>
            <a:gdLst/>
            <a:ahLst/>
            <a:cxnLst/>
            <a:rect l="l" t="t" r="r" b="b"/>
            <a:pathLst>
              <a:path w="2005964" h="247014">
                <a:moveTo>
                  <a:pt x="0" y="246887"/>
                </a:moveTo>
                <a:lnTo>
                  <a:pt x="2005583" y="246887"/>
                </a:lnTo>
                <a:lnTo>
                  <a:pt x="2005583" y="0"/>
                </a:lnTo>
                <a:lnTo>
                  <a:pt x="0" y="0"/>
                </a:lnTo>
                <a:lnTo>
                  <a:pt x="0" y="246887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94233" y="1622298"/>
            <a:ext cx="16687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大客户</a:t>
            </a:r>
            <a:r>
              <a:rPr sz="1000" spc="-10" dirty="0">
                <a:latin typeface="Calibri" panose="020F0502020204030204"/>
                <a:cs typeface="Calibri" panose="020F0502020204030204"/>
              </a:rPr>
              <a:t>+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车主</a:t>
            </a:r>
            <a:r>
              <a:rPr sz="1000" spc="-10" dirty="0">
                <a:latin typeface="Calibri" panose="020F0502020204030204"/>
                <a:cs typeface="Calibri" panose="020F0502020204030204"/>
              </a:rPr>
              <a:t>+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约车人三方互动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96667" y="1607819"/>
            <a:ext cx="2091055" cy="230504"/>
          </a:xfrm>
          <a:custGeom>
            <a:avLst/>
            <a:gdLst/>
            <a:ahLst/>
            <a:cxnLst/>
            <a:rect l="l" t="t" r="r" b="b"/>
            <a:pathLst>
              <a:path w="2091054" h="230505">
                <a:moveTo>
                  <a:pt x="0" y="230124"/>
                </a:moveTo>
                <a:lnTo>
                  <a:pt x="2090928" y="230124"/>
                </a:lnTo>
                <a:lnTo>
                  <a:pt x="2090928" y="0"/>
                </a:lnTo>
                <a:lnTo>
                  <a:pt x="0" y="0"/>
                </a:lnTo>
                <a:lnTo>
                  <a:pt x="0" y="230124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376297" y="1634744"/>
            <a:ext cx="1968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绿色共享理念的推送（激发主动传播）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4884" y="1888235"/>
            <a:ext cx="1991867" cy="1289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53711" y="1607819"/>
            <a:ext cx="2153920" cy="245745"/>
          </a:xfrm>
          <a:custGeom>
            <a:avLst/>
            <a:gdLst/>
            <a:ahLst/>
            <a:cxnLst/>
            <a:rect l="l" t="t" r="r" b="b"/>
            <a:pathLst>
              <a:path w="2153920" h="245744">
                <a:moveTo>
                  <a:pt x="0" y="245363"/>
                </a:moveTo>
                <a:lnTo>
                  <a:pt x="2153412" y="245363"/>
                </a:lnTo>
                <a:lnTo>
                  <a:pt x="2153412" y="0"/>
                </a:lnTo>
                <a:lnTo>
                  <a:pt x="0" y="0"/>
                </a:lnTo>
                <a:lnTo>
                  <a:pt x="0" y="245363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633340" y="1633219"/>
            <a:ext cx="11639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品牌日视觉体系营造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797040" y="1607819"/>
            <a:ext cx="2095500" cy="245745"/>
          </a:xfrm>
          <a:custGeom>
            <a:avLst/>
            <a:gdLst/>
            <a:ahLst/>
            <a:cxnLst/>
            <a:rect l="l" t="t" r="r" b="b"/>
            <a:pathLst>
              <a:path w="2095500" h="245744">
                <a:moveTo>
                  <a:pt x="0" y="245363"/>
                </a:moveTo>
                <a:lnTo>
                  <a:pt x="2095500" y="245363"/>
                </a:lnTo>
                <a:lnTo>
                  <a:pt x="2095500" y="0"/>
                </a:lnTo>
                <a:lnTo>
                  <a:pt x="0" y="0"/>
                </a:lnTo>
                <a:lnTo>
                  <a:pt x="0" y="245363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876668" y="1633219"/>
            <a:ext cx="16059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刺激潜客留资</a:t>
            </a:r>
            <a:r>
              <a:rPr sz="1000" spc="-10" dirty="0">
                <a:latin typeface="Calibri" panose="020F0502020204030204"/>
                <a:cs typeface="Calibri" panose="020F0502020204030204"/>
              </a:rPr>
              <a:t>+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后续终端素材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304288" y="1888235"/>
            <a:ext cx="2115312" cy="12847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3796" y="1944623"/>
            <a:ext cx="0" cy="1265555"/>
          </a:xfrm>
          <a:custGeom>
            <a:avLst/>
            <a:gdLst/>
            <a:ahLst/>
            <a:cxnLst/>
            <a:rect l="l" t="t" r="r" b="b"/>
            <a:pathLst>
              <a:path h="1265555">
                <a:moveTo>
                  <a:pt x="0" y="0"/>
                </a:moveTo>
                <a:lnTo>
                  <a:pt x="0" y="126530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0687" y="3291840"/>
            <a:ext cx="8749665" cy="245745"/>
          </a:xfrm>
          <a:custGeom>
            <a:avLst/>
            <a:gdLst/>
            <a:ahLst/>
            <a:cxnLst/>
            <a:rect l="l" t="t" r="r" b="b"/>
            <a:pathLst>
              <a:path w="8749665" h="245745">
                <a:moveTo>
                  <a:pt x="0" y="245364"/>
                </a:moveTo>
                <a:lnTo>
                  <a:pt x="8749284" y="245364"/>
                </a:lnTo>
                <a:lnTo>
                  <a:pt x="8749284" y="0"/>
                </a:lnTo>
                <a:lnTo>
                  <a:pt x="0" y="0"/>
                </a:lnTo>
                <a:lnTo>
                  <a:pt x="0" y="245364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301110" y="3302254"/>
            <a:ext cx="2488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 panose="020F0502020204030204"/>
                <a:cs typeface="Calibri" panose="020F0502020204030204"/>
              </a:rPr>
              <a:t>&gt;</a:t>
            </a:r>
            <a:r>
              <a:rPr sz="1200" spc="155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品牌及产品核心价值直击潜客群体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47135" y="3962196"/>
            <a:ext cx="2552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AAF09"/>
                </a:solidFill>
                <a:latin typeface="微软雅黑" panose="020B0503020204020204" charset="-122"/>
                <a:cs typeface="微软雅黑" panose="020B0503020204020204" charset="-122"/>
              </a:rPr>
              <a:t>腾势EV</a:t>
            </a:r>
            <a:r>
              <a:rPr sz="2400" b="1" spc="-40" dirty="0">
                <a:solidFill>
                  <a:srgbClr val="FAAF09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dirty="0">
                <a:solidFill>
                  <a:srgbClr val="FAAF09"/>
                </a:solidFill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2400" b="1" spc="-55" dirty="0">
                <a:solidFill>
                  <a:srgbClr val="FAAF09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spc="-5" dirty="0">
                <a:solidFill>
                  <a:srgbClr val="FAAF09"/>
                </a:solidFill>
                <a:latin typeface="微软雅黑" panose="020B0503020204020204" charset="-122"/>
                <a:cs typeface="微软雅黑" panose="020B0503020204020204" charset="-122"/>
              </a:rPr>
              <a:t>2018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76928" y="3582923"/>
            <a:ext cx="222885" cy="428625"/>
          </a:xfrm>
          <a:custGeom>
            <a:avLst/>
            <a:gdLst/>
            <a:ahLst/>
            <a:cxnLst/>
            <a:rect l="l" t="t" r="r" b="b"/>
            <a:pathLst>
              <a:path w="222885" h="428625">
                <a:moveTo>
                  <a:pt x="222504" y="316991"/>
                </a:moveTo>
                <a:lnTo>
                  <a:pt x="0" y="316991"/>
                </a:lnTo>
                <a:lnTo>
                  <a:pt x="111251" y="428244"/>
                </a:lnTo>
                <a:lnTo>
                  <a:pt x="222504" y="316991"/>
                </a:lnTo>
                <a:close/>
              </a:path>
              <a:path w="222885" h="428625">
                <a:moveTo>
                  <a:pt x="166877" y="0"/>
                </a:moveTo>
                <a:lnTo>
                  <a:pt x="55625" y="0"/>
                </a:lnTo>
                <a:lnTo>
                  <a:pt x="55625" y="316991"/>
                </a:lnTo>
                <a:lnTo>
                  <a:pt x="166877" y="316991"/>
                </a:lnTo>
                <a:lnTo>
                  <a:pt x="166877" y="0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7828" y="1037844"/>
            <a:ext cx="635508" cy="518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67400" y="3759708"/>
            <a:ext cx="1255776" cy="8397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35423" y="1923237"/>
            <a:ext cx="2218944" cy="12101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04659" y="1888235"/>
            <a:ext cx="2020824" cy="13456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60</a:t>
            </a:fld>
            <a:endParaRPr spc="-5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700">
              <a:latin typeface="Times New Roman" panose="02020603050405020304"/>
              <a:cs typeface="Times New Roman" panose="02020603050405020304"/>
            </a:endParaRPr>
          </a:p>
          <a:p>
            <a:pPr marL="177165">
              <a:lnSpc>
                <a:spcPct val="100000"/>
              </a:lnSpc>
            </a:pPr>
            <a:r>
              <a:rPr sz="1700" b="1" spc="-5" dirty="0">
                <a:latin typeface="Calibri" panose="020F0502020204030204"/>
                <a:cs typeface="Calibri" panose="020F0502020204030204"/>
              </a:rPr>
              <a:t>&gt;&gt; Event</a:t>
            </a:r>
            <a:r>
              <a:rPr sz="17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latin typeface="Calibri" panose="020F0502020204030204"/>
                <a:cs typeface="Calibri" panose="020F0502020204030204"/>
              </a:rPr>
              <a:t>Highlight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96083" y="1024127"/>
            <a:ext cx="396240" cy="3924300"/>
          </a:xfrm>
          <a:custGeom>
            <a:avLst/>
            <a:gdLst/>
            <a:ahLst/>
            <a:cxnLst/>
            <a:rect l="l" t="t" r="r" b="b"/>
            <a:pathLst>
              <a:path w="396239" h="3924300">
                <a:moveTo>
                  <a:pt x="0" y="0"/>
                </a:moveTo>
                <a:lnTo>
                  <a:pt x="0" y="3924300"/>
                </a:lnTo>
                <a:lnTo>
                  <a:pt x="396240" y="1962150"/>
                </a:lnTo>
                <a:lnTo>
                  <a:pt x="0" y="0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84120" y="1069847"/>
            <a:ext cx="6517005" cy="314325"/>
          </a:xfrm>
          <a:prstGeom prst="rect">
            <a:avLst/>
          </a:prstGeom>
          <a:solidFill>
            <a:srgbClr val="F6B935"/>
          </a:solidFill>
        </p:spPr>
        <p:txBody>
          <a:bodyPr vert="horz" wrap="square" lIns="0" tIns="75565" rIns="0" bIns="0" rtlCol="0">
            <a:spAutoFit/>
          </a:bodyPr>
          <a:lstStyle/>
          <a:p>
            <a:pPr marL="1944370">
              <a:lnSpc>
                <a:spcPct val="100000"/>
              </a:lnSpc>
              <a:spcBef>
                <a:spcPts val="595"/>
              </a:spcBef>
              <a:tabLst>
                <a:tab pos="2159635" algn="l"/>
              </a:tabLst>
            </a:pPr>
            <a:r>
              <a:rPr sz="1000" spc="-5" dirty="0">
                <a:latin typeface="Calibri" panose="020F0502020204030204"/>
                <a:cs typeface="Calibri" panose="020F0502020204030204"/>
              </a:rPr>
              <a:t>&gt;	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Popular Competition Reality </a:t>
            </a: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Show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Style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07004" y="1484198"/>
            <a:ext cx="31616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北上广深杭三平台（</a:t>
            </a:r>
            <a:r>
              <a:rPr sz="1000" b="1" spc="-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2100</a:t>
            </a:r>
            <a:r>
              <a:rPr sz="1000" b="1" spc="2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drivers）+</a:t>
            </a:r>
            <a:r>
              <a:rPr sz="1000" spc="1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2000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customers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42945" y="1726183"/>
            <a:ext cx="2818765" cy="864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17000</a:t>
            </a:r>
            <a:r>
              <a:rPr sz="1800" b="1" spc="-14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约车乘客（包括部分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KOL+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红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人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48260" marR="5080">
              <a:lnSpc>
                <a:spcPct val="101000"/>
              </a:lnSpc>
              <a:spcBef>
                <a:spcPts val="70"/>
              </a:spcBef>
            </a:pPr>
            <a:r>
              <a:rPr sz="12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至少激发</a:t>
            </a:r>
            <a:r>
              <a:rPr sz="2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10000</a:t>
            </a:r>
            <a:r>
              <a:rPr sz="20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0</a:t>
            </a:r>
            <a:r>
              <a:rPr sz="12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人次主动自媒体分享 总覆盖人数突破</a:t>
            </a:r>
            <a:r>
              <a:rPr sz="16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20000000</a:t>
            </a:r>
            <a:r>
              <a:rPr sz="11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人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84120" y="4660391"/>
            <a:ext cx="6517005" cy="257810"/>
          </a:xfrm>
          <a:prstGeom prst="rect">
            <a:avLst/>
          </a:prstGeom>
          <a:solidFill>
            <a:srgbClr val="F6B935"/>
          </a:solidFill>
        </p:spPr>
        <p:txBody>
          <a:bodyPr vert="horz" wrap="square" lIns="0" tIns="32384" rIns="0" bIns="0" rtlCol="0">
            <a:spAutoFit/>
          </a:bodyPr>
          <a:lstStyle/>
          <a:p>
            <a:pPr marL="1546860">
              <a:lnSpc>
                <a:spcPct val="100000"/>
              </a:lnSpc>
              <a:spcBef>
                <a:spcPts val="255"/>
              </a:spcBef>
              <a:tabLst>
                <a:tab pos="1769110" algn="l"/>
              </a:tabLst>
            </a:pPr>
            <a:r>
              <a:rPr sz="1200" dirty="0">
                <a:latin typeface="Calibri" panose="020F0502020204030204"/>
                <a:cs typeface="Calibri" panose="020F0502020204030204"/>
              </a:rPr>
              <a:t>&gt;	</a:t>
            </a: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打造”绿势力“联盟群体，建立延续性营销事件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7160" y="1463039"/>
            <a:ext cx="2091055" cy="215265"/>
          </a:xfrm>
          <a:custGeom>
            <a:avLst/>
            <a:gdLst/>
            <a:ahLst/>
            <a:cxnLst/>
            <a:rect l="l" t="t" r="r" b="b"/>
            <a:pathLst>
              <a:path w="2091055" h="215264">
                <a:moveTo>
                  <a:pt x="0" y="214884"/>
                </a:moveTo>
                <a:lnTo>
                  <a:pt x="2090927" y="214884"/>
                </a:lnTo>
                <a:lnTo>
                  <a:pt x="2090927" y="0"/>
                </a:lnTo>
                <a:lnTo>
                  <a:pt x="0" y="0"/>
                </a:lnTo>
                <a:lnTo>
                  <a:pt x="0" y="214884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15595" y="1492122"/>
            <a:ext cx="1958339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“绿色</a:t>
            </a:r>
            <a:r>
              <a:rPr sz="800" spc="-15" dirty="0">
                <a:latin typeface="微软雅黑" panose="020B0503020204020204" charset="-122"/>
                <a:cs typeface="微软雅黑" panose="020B0503020204020204" charset="-122"/>
              </a:rPr>
              <a:t>共</a:t>
            </a: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享”</a:t>
            </a:r>
            <a:r>
              <a:rPr sz="800" spc="-15" dirty="0">
                <a:latin typeface="微软雅黑" panose="020B0503020204020204" charset="-122"/>
                <a:cs typeface="微软雅黑" panose="020B0503020204020204" charset="-122"/>
              </a:rPr>
              <a:t>理</a:t>
            </a: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念的</a:t>
            </a:r>
            <a:r>
              <a:rPr sz="800" spc="-15" dirty="0">
                <a:latin typeface="微软雅黑" panose="020B0503020204020204" charset="-122"/>
                <a:cs typeface="微软雅黑" panose="020B0503020204020204" charset="-122"/>
              </a:rPr>
              <a:t>推</a:t>
            </a: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送（</a:t>
            </a:r>
            <a:r>
              <a:rPr sz="800" spc="-15" dirty="0">
                <a:latin typeface="微软雅黑" panose="020B0503020204020204" charset="-122"/>
                <a:cs typeface="微软雅黑" panose="020B0503020204020204" charset="-122"/>
              </a:rPr>
              <a:t>激</a:t>
            </a: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发</a:t>
            </a:r>
            <a:r>
              <a:rPr sz="800" spc="-15" dirty="0">
                <a:latin typeface="微软雅黑" panose="020B0503020204020204" charset="-122"/>
                <a:cs typeface="微软雅黑" panose="020B0503020204020204" charset="-122"/>
              </a:rPr>
              <a:t>主</a:t>
            </a: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动传播）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3255" y="1708404"/>
            <a:ext cx="2016252" cy="1264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1544" y="2974848"/>
            <a:ext cx="2153920" cy="231775"/>
          </a:xfrm>
          <a:prstGeom prst="rect">
            <a:avLst/>
          </a:prstGeom>
          <a:solidFill>
            <a:srgbClr val="F6B935"/>
          </a:solidFill>
        </p:spPr>
        <p:txBody>
          <a:bodyPr vert="horz" wrap="square" lIns="0" tIns="4254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5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品牌日视觉体系营造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3255" y="3255264"/>
            <a:ext cx="2023872" cy="11046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49517" y="1421130"/>
            <a:ext cx="0" cy="1296670"/>
          </a:xfrm>
          <a:custGeom>
            <a:avLst/>
            <a:gdLst/>
            <a:ahLst/>
            <a:cxnLst/>
            <a:rect l="l" t="t" r="r" b="b"/>
            <a:pathLst>
              <a:path h="1296670">
                <a:moveTo>
                  <a:pt x="0" y="0"/>
                </a:moveTo>
                <a:lnTo>
                  <a:pt x="0" y="1296162"/>
                </a:lnTo>
              </a:path>
            </a:pathLst>
          </a:custGeom>
          <a:ln w="19812">
            <a:solidFill>
              <a:srgbClr val="40404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4714" y="2716529"/>
            <a:ext cx="3384550" cy="0"/>
          </a:xfrm>
          <a:custGeom>
            <a:avLst/>
            <a:gdLst/>
            <a:ahLst/>
            <a:cxnLst/>
            <a:rect l="l" t="t" r="r" b="b"/>
            <a:pathLst>
              <a:path w="3384550">
                <a:moveTo>
                  <a:pt x="0" y="0"/>
                </a:moveTo>
                <a:lnTo>
                  <a:pt x="3384423" y="0"/>
                </a:lnTo>
              </a:path>
            </a:pathLst>
          </a:custGeom>
          <a:ln w="19812">
            <a:solidFill>
              <a:srgbClr val="40404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807207" y="2967227"/>
            <a:ext cx="576580" cy="147828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8890" rIns="0" bIns="0" rtlCol="0">
            <a:spAutoFit/>
          </a:bodyPr>
          <a:lstStyle/>
          <a:p>
            <a:pPr marL="92075" marR="170815" algn="just">
              <a:lnSpc>
                <a:spcPct val="150000"/>
              </a:lnSpc>
              <a:spcBef>
                <a:spcPts val="7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上海 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广州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杭州 深圳 北京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56432" y="2932176"/>
            <a:ext cx="791210" cy="576580"/>
          </a:xfrm>
          <a:custGeom>
            <a:avLst/>
            <a:gdLst/>
            <a:ahLst/>
            <a:cxnLst/>
            <a:rect l="l" t="t" r="r" b="b"/>
            <a:pathLst>
              <a:path w="791210" h="576579">
                <a:moveTo>
                  <a:pt x="502919" y="0"/>
                </a:moveTo>
                <a:lnTo>
                  <a:pt x="502919" y="144018"/>
                </a:lnTo>
                <a:lnTo>
                  <a:pt x="0" y="144018"/>
                </a:lnTo>
                <a:lnTo>
                  <a:pt x="0" y="432054"/>
                </a:lnTo>
                <a:lnTo>
                  <a:pt x="502919" y="432054"/>
                </a:lnTo>
                <a:lnTo>
                  <a:pt x="502919" y="576072"/>
                </a:lnTo>
                <a:lnTo>
                  <a:pt x="790955" y="288036"/>
                </a:lnTo>
                <a:lnTo>
                  <a:pt x="502919" y="0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56432" y="3759708"/>
            <a:ext cx="791210" cy="576580"/>
          </a:xfrm>
          <a:custGeom>
            <a:avLst/>
            <a:gdLst/>
            <a:ahLst/>
            <a:cxnLst/>
            <a:rect l="l" t="t" r="r" b="b"/>
            <a:pathLst>
              <a:path w="791210" h="576579">
                <a:moveTo>
                  <a:pt x="502919" y="0"/>
                </a:moveTo>
                <a:lnTo>
                  <a:pt x="502919" y="144017"/>
                </a:lnTo>
                <a:lnTo>
                  <a:pt x="0" y="144017"/>
                </a:lnTo>
                <a:lnTo>
                  <a:pt x="0" y="432053"/>
                </a:lnTo>
                <a:lnTo>
                  <a:pt x="502919" y="432053"/>
                </a:lnTo>
                <a:lnTo>
                  <a:pt x="502919" y="576071"/>
                </a:lnTo>
                <a:lnTo>
                  <a:pt x="790955" y="288035"/>
                </a:lnTo>
                <a:lnTo>
                  <a:pt x="502919" y="0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435221" y="2956687"/>
            <a:ext cx="164020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每城</a:t>
            </a:r>
            <a:r>
              <a:rPr sz="1100" spc="-5" dirty="0">
                <a:latin typeface="微软雅黑" panose="020B0503020204020204" charset="-122"/>
                <a:cs typeface="微软雅黑" panose="020B0503020204020204" charset="-122"/>
              </a:rPr>
              <a:t>市</a:t>
            </a:r>
            <a:r>
              <a:rPr sz="1100" dirty="0">
                <a:latin typeface="Calibri" panose="020F0502020204030204"/>
                <a:cs typeface="Calibri" panose="020F0502020204030204"/>
              </a:rPr>
              <a:t>5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个大客户车辆集结 点（社区及核心商务区）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99279" y="3991457"/>
            <a:ext cx="191897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每城市</a:t>
            </a:r>
            <a:r>
              <a:rPr sz="1100" dirty="0">
                <a:latin typeface="Calibri" panose="020F0502020204030204"/>
                <a:cs typeface="Calibri" panose="020F0502020204030204"/>
              </a:rPr>
              <a:t>5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个私家车主活动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集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结点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37553" y="1564386"/>
            <a:ext cx="467995" cy="2988945"/>
          </a:xfrm>
          <a:custGeom>
            <a:avLst/>
            <a:gdLst/>
            <a:ahLst/>
            <a:cxnLst/>
            <a:rect l="l" t="t" r="r" b="b"/>
            <a:pathLst>
              <a:path w="467995" h="2988945">
                <a:moveTo>
                  <a:pt x="467868" y="2988564"/>
                </a:moveTo>
                <a:lnTo>
                  <a:pt x="376826" y="2988564"/>
                </a:lnTo>
                <a:lnTo>
                  <a:pt x="302466" y="2988564"/>
                </a:lnTo>
                <a:lnTo>
                  <a:pt x="252323" y="2988564"/>
                </a:lnTo>
                <a:lnTo>
                  <a:pt x="233934" y="2988564"/>
                </a:lnTo>
                <a:lnTo>
                  <a:pt x="233934" y="1494282"/>
                </a:lnTo>
                <a:lnTo>
                  <a:pt x="215544" y="1494282"/>
                </a:lnTo>
                <a:lnTo>
                  <a:pt x="165401" y="1494282"/>
                </a:lnTo>
                <a:lnTo>
                  <a:pt x="91041" y="1494282"/>
                </a:lnTo>
                <a:lnTo>
                  <a:pt x="0" y="1494282"/>
                </a:lnTo>
                <a:lnTo>
                  <a:pt x="91041" y="1494282"/>
                </a:lnTo>
                <a:lnTo>
                  <a:pt x="165401" y="1494282"/>
                </a:lnTo>
                <a:lnTo>
                  <a:pt x="215544" y="1494282"/>
                </a:lnTo>
                <a:lnTo>
                  <a:pt x="233934" y="1494282"/>
                </a:lnTo>
                <a:lnTo>
                  <a:pt x="233934" y="0"/>
                </a:lnTo>
                <a:lnTo>
                  <a:pt x="252323" y="0"/>
                </a:lnTo>
                <a:lnTo>
                  <a:pt x="302466" y="0"/>
                </a:lnTo>
                <a:lnTo>
                  <a:pt x="376826" y="0"/>
                </a:lnTo>
                <a:lnTo>
                  <a:pt x="467868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947916" y="1635251"/>
            <a:ext cx="1800225" cy="433070"/>
          </a:xfrm>
          <a:prstGeom prst="rect">
            <a:avLst/>
          </a:prstGeom>
          <a:solidFill>
            <a:srgbClr val="F6B935"/>
          </a:solidFill>
        </p:spPr>
        <p:txBody>
          <a:bodyPr vert="horz" wrap="square" lIns="0" tIns="4445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5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集结点集结（ROAD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SHOW)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540" algn="ctr">
              <a:lnSpc>
                <a:spcPct val="100000"/>
              </a:lnSpc>
              <a:spcBef>
                <a:spcPts val="23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自媒体传播刺激点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76288" y="2679192"/>
            <a:ext cx="1945005" cy="433070"/>
          </a:xfrm>
          <a:prstGeom prst="rect">
            <a:avLst/>
          </a:prstGeom>
          <a:solidFill>
            <a:srgbClr val="F6B935"/>
          </a:solidFill>
        </p:spPr>
        <p:txBody>
          <a:bodyPr vert="horz" wrap="square" lIns="0" tIns="14605" rIns="0" bIns="0" rtlCol="0">
            <a:spAutoFit/>
          </a:bodyPr>
          <a:lstStyle/>
          <a:p>
            <a:pPr marL="310515" marR="26035" indent="-276225">
              <a:lnSpc>
                <a:spcPct val="120000"/>
              </a:lnSpc>
              <a:spcBef>
                <a:spcPts val="11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约车进行时（约车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+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顺风车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+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招停) 自媒体传播+KOL+红人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59880" y="3759708"/>
            <a:ext cx="2304415" cy="612775"/>
          </a:xfrm>
          <a:prstGeom prst="rect">
            <a:avLst/>
          </a:prstGeom>
          <a:solidFill>
            <a:srgbClr val="F6B935"/>
          </a:solidFill>
        </p:spPr>
        <p:txBody>
          <a:bodyPr vert="horz" wrap="square" lIns="0" tIns="12700" rIns="0" bIns="0" rtlCol="0">
            <a:spAutoFit/>
          </a:bodyPr>
          <a:lstStyle/>
          <a:p>
            <a:pPr marL="645795" marR="67945" indent="-570230">
              <a:lnSpc>
                <a:spcPct val="120000"/>
              </a:lnSpc>
              <a:spcBef>
                <a:spcPts val="1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乘车人绿色分享（社交平台分享激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励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） 私家车主分享激励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523988" y="2247900"/>
            <a:ext cx="721360" cy="216535"/>
          </a:xfrm>
          <a:custGeom>
            <a:avLst/>
            <a:gdLst/>
            <a:ahLst/>
            <a:cxnLst/>
            <a:rect l="l" t="t" r="r" b="b"/>
            <a:pathLst>
              <a:path w="721359" h="216535">
                <a:moveTo>
                  <a:pt x="720851" y="108204"/>
                </a:moveTo>
                <a:lnTo>
                  <a:pt x="0" y="108204"/>
                </a:lnTo>
                <a:lnTo>
                  <a:pt x="360425" y="216407"/>
                </a:lnTo>
                <a:lnTo>
                  <a:pt x="720851" y="108204"/>
                </a:lnTo>
                <a:close/>
              </a:path>
              <a:path w="721359" h="216535">
                <a:moveTo>
                  <a:pt x="540638" y="0"/>
                </a:moveTo>
                <a:lnTo>
                  <a:pt x="180212" y="0"/>
                </a:lnTo>
                <a:lnTo>
                  <a:pt x="180212" y="108204"/>
                </a:lnTo>
                <a:lnTo>
                  <a:pt x="540638" y="108204"/>
                </a:lnTo>
                <a:lnTo>
                  <a:pt x="540638" y="0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23988" y="3363467"/>
            <a:ext cx="721360" cy="216535"/>
          </a:xfrm>
          <a:custGeom>
            <a:avLst/>
            <a:gdLst/>
            <a:ahLst/>
            <a:cxnLst/>
            <a:rect l="l" t="t" r="r" b="b"/>
            <a:pathLst>
              <a:path w="721359" h="216535">
                <a:moveTo>
                  <a:pt x="720851" y="108203"/>
                </a:moveTo>
                <a:lnTo>
                  <a:pt x="0" y="108203"/>
                </a:lnTo>
                <a:lnTo>
                  <a:pt x="360425" y="216407"/>
                </a:lnTo>
                <a:lnTo>
                  <a:pt x="720851" y="108203"/>
                </a:lnTo>
                <a:close/>
              </a:path>
              <a:path w="721359" h="216535">
                <a:moveTo>
                  <a:pt x="540638" y="0"/>
                </a:moveTo>
                <a:lnTo>
                  <a:pt x="180212" y="0"/>
                </a:lnTo>
                <a:lnTo>
                  <a:pt x="180212" y="108203"/>
                </a:lnTo>
                <a:lnTo>
                  <a:pt x="540638" y="108203"/>
                </a:lnTo>
                <a:lnTo>
                  <a:pt x="540638" y="0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392167" y="3435096"/>
            <a:ext cx="1800225" cy="433070"/>
          </a:xfrm>
          <a:prstGeom prst="rect">
            <a:avLst/>
          </a:prstGeom>
          <a:solidFill>
            <a:srgbClr val="97D370"/>
          </a:solidFill>
        </p:spPr>
        <p:txBody>
          <a:bodyPr vert="horz" wrap="square" lIns="0" tIns="104139" rIns="0" bIns="0" rtlCol="0">
            <a:spAutoFit/>
          </a:bodyPr>
          <a:lstStyle/>
          <a:p>
            <a:pPr marL="275590">
              <a:lnSpc>
                <a:spcPct val="100000"/>
              </a:lnSpc>
              <a:spcBef>
                <a:spcPts val="820"/>
              </a:spcBef>
            </a:pPr>
            <a:r>
              <a:rPr sz="1400" b="1" dirty="0">
                <a:solidFill>
                  <a:srgbClr val="2C4E17"/>
                </a:solidFill>
                <a:latin typeface="微软雅黑" panose="020B0503020204020204" charset="-122"/>
                <a:cs typeface="微软雅黑" panose="020B0503020204020204" charset="-122"/>
              </a:rPr>
              <a:t>“绿势力”联盟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61</a:t>
            </a:fld>
            <a:endParaRPr spc="-5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91484" y="1048511"/>
            <a:ext cx="5509260" cy="3888104"/>
          </a:xfrm>
          <a:custGeom>
            <a:avLst/>
            <a:gdLst/>
            <a:ahLst/>
            <a:cxnLst/>
            <a:rect l="l" t="t" r="r" b="b"/>
            <a:pathLst>
              <a:path w="5509259" h="3888104">
                <a:moveTo>
                  <a:pt x="0" y="3887724"/>
                </a:moveTo>
                <a:lnTo>
                  <a:pt x="5509260" y="3887724"/>
                </a:lnTo>
                <a:lnTo>
                  <a:pt x="5509260" y="0"/>
                </a:lnTo>
                <a:lnTo>
                  <a:pt x="0" y="0"/>
                </a:lnTo>
                <a:lnTo>
                  <a:pt x="0" y="388772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779" y="1048511"/>
            <a:ext cx="1905" cy="3888104"/>
          </a:xfrm>
          <a:custGeom>
            <a:avLst/>
            <a:gdLst/>
            <a:ahLst/>
            <a:cxnLst/>
            <a:rect l="l" t="t" r="r" b="b"/>
            <a:pathLst>
              <a:path w="1905" h="3888104">
                <a:moveTo>
                  <a:pt x="0" y="3887724"/>
                </a:moveTo>
                <a:lnTo>
                  <a:pt x="1523" y="3887724"/>
                </a:lnTo>
                <a:lnTo>
                  <a:pt x="1523" y="0"/>
                </a:lnTo>
                <a:lnTo>
                  <a:pt x="0" y="0"/>
                </a:lnTo>
                <a:lnTo>
                  <a:pt x="0" y="388772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00"/>
          </a:p>
          <a:p>
            <a:pPr marL="17716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执行细则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8812" y="1019047"/>
            <a:ext cx="2206625" cy="218694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b="1" spc="-10" dirty="0">
                <a:latin typeface="Calibri" panose="020F0502020204030204"/>
                <a:cs typeface="Calibri" panose="020F0502020204030204"/>
              </a:rPr>
              <a:t>Date: </a:t>
            </a: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9</a:t>
            </a:r>
            <a:r>
              <a:rPr sz="1200" baseline="24000" dirty="0">
                <a:latin typeface="微软雅黑" panose="020B0503020204020204" charset="-122"/>
                <a:cs typeface="微软雅黑" panose="020B0503020204020204" charset="-122"/>
              </a:rPr>
              <a:t>th</a:t>
            </a:r>
            <a:r>
              <a:rPr sz="1200" spc="135" baseline="2400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March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spc="-5" dirty="0">
                <a:latin typeface="Calibri" panose="020F0502020204030204"/>
                <a:cs typeface="Calibri" panose="020F0502020204030204"/>
              </a:rPr>
              <a:t>Location</a:t>
            </a:r>
            <a:r>
              <a:rPr sz="1200" spc="-5" dirty="0">
                <a:latin typeface="Calibri" panose="020F0502020204030204"/>
                <a:cs typeface="Calibri" panose="020F0502020204030204"/>
              </a:rPr>
              <a:t>:</a:t>
            </a:r>
            <a:r>
              <a:rPr sz="12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城市核心集结点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（车主及大客</a:t>
            </a:r>
            <a:r>
              <a:rPr sz="1050" spc="-10" dirty="0">
                <a:latin typeface="微软雅黑" panose="020B0503020204020204" charset="-122"/>
                <a:cs typeface="微软雅黑" panose="020B0503020204020204" charset="-122"/>
              </a:rPr>
              <a:t>户</a:t>
            </a: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各</a:t>
            </a:r>
            <a:r>
              <a:rPr sz="1050" spc="-10" dirty="0">
                <a:latin typeface="微软雅黑" panose="020B0503020204020204" charset="-122"/>
                <a:cs typeface="微软雅黑" panose="020B0503020204020204" charset="-122"/>
              </a:rPr>
              <a:t>选</a:t>
            </a: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择</a:t>
            </a:r>
            <a:r>
              <a:rPr sz="1050" spc="-10" dirty="0"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个集</a:t>
            </a:r>
            <a:r>
              <a:rPr sz="1050" spc="-10" dirty="0">
                <a:latin typeface="微软雅黑" panose="020B0503020204020204" charset="-122"/>
                <a:cs typeface="微软雅黑" panose="020B0503020204020204" charset="-122"/>
              </a:rPr>
              <a:t>结</a:t>
            </a: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点）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Participants:</a:t>
            </a:r>
            <a:r>
              <a:rPr sz="12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spc="-15" dirty="0">
                <a:latin typeface="Calibri" panose="020F0502020204030204"/>
                <a:cs typeface="Calibri" panose="020F0502020204030204"/>
              </a:rPr>
              <a:t>Total</a:t>
            </a:r>
            <a:r>
              <a:rPr sz="1200" spc="-1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200" spc="-15" dirty="0">
                <a:latin typeface="Calibri" panose="020F0502020204030204"/>
                <a:cs typeface="Calibri" panose="020F0502020204030204"/>
              </a:rPr>
              <a:t>100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人</a:t>
            </a:r>
            <a:r>
              <a:rPr sz="1200" dirty="0">
                <a:latin typeface="Calibri" panose="020F0502020204030204"/>
                <a:cs typeface="Calibri" panose="020F0502020204030204"/>
              </a:rPr>
              <a:t>/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集结点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3825" indent="-111125">
              <a:lnSpc>
                <a:spcPct val="100000"/>
              </a:lnSpc>
              <a:spcBef>
                <a:spcPts val="720"/>
              </a:spcBef>
              <a:buFont typeface="Arial" panose="020B0604020202020204"/>
              <a:buChar char="•"/>
              <a:tabLst>
                <a:tab pos="124460" algn="l"/>
              </a:tabLst>
            </a:pPr>
            <a:r>
              <a:rPr sz="1200" dirty="0">
                <a:latin typeface="Calibri" panose="020F0502020204030204"/>
                <a:cs typeface="Calibri" panose="020F0502020204030204"/>
              </a:rPr>
              <a:t>10 media</a:t>
            </a:r>
            <a:endParaRPr sz="1200">
              <a:latin typeface="Calibri" panose="020F0502020204030204"/>
              <a:cs typeface="Calibri" panose="020F0502020204030204"/>
            </a:endParaRPr>
          </a:p>
          <a:p>
            <a:pPr marL="123825" indent="-111125">
              <a:lnSpc>
                <a:spcPct val="100000"/>
              </a:lnSpc>
              <a:spcBef>
                <a:spcPts val="720"/>
              </a:spcBef>
              <a:buFont typeface="Arial" panose="020B0604020202020204"/>
              <a:buChar char="•"/>
              <a:tabLst>
                <a:tab pos="124460" algn="l"/>
              </a:tabLst>
            </a:pPr>
            <a:r>
              <a:rPr sz="1200" dirty="0">
                <a:latin typeface="Calibri" panose="020F0502020204030204"/>
                <a:cs typeface="Calibri" panose="020F0502020204030204"/>
              </a:rPr>
              <a:t>20</a:t>
            </a:r>
            <a:r>
              <a:rPr sz="1200" spc="-10" dirty="0">
                <a:latin typeface="Calibri" panose="020F0502020204030204"/>
                <a:cs typeface="Calibri" panose="020F0502020204030204"/>
              </a:rPr>
              <a:t> customers</a:t>
            </a:r>
            <a:r>
              <a:rPr sz="12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或者大客户司机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3825" indent="-111125">
              <a:lnSpc>
                <a:spcPct val="100000"/>
              </a:lnSpc>
              <a:spcBef>
                <a:spcPts val="720"/>
              </a:spcBef>
              <a:buFont typeface="Arial" panose="020B0604020202020204"/>
              <a:buChar char="•"/>
              <a:tabLst>
                <a:tab pos="124460" algn="l"/>
              </a:tabLst>
            </a:pPr>
            <a:r>
              <a:rPr sz="1200" dirty="0">
                <a:latin typeface="Calibri" panose="020F0502020204030204"/>
                <a:cs typeface="Calibri" panose="020F0502020204030204"/>
              </a:rPr>
              <a:t>10 dealer</a:t>
            </a:r>
            <a:r>
              <a:rPr sz="12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spc="-10" dirty="0">
                <a:latin typeface="Calibri" panose="020F0502020204030204"/>
                <a:cs typeface="Calibri" panose="020F0502020204030204"/>
              </a:rPr>
              <a:t>staff</a:t>
            </a:r>
            <a:endParaRPr sz="1200">
              <a:latin typeface="Calibri" panose="020F0502020204030204"/>
              <a:cs typeface="Calibri" panose="020F0502020204030204"/>
            </a:endParaRPr>
          </a:p>
          <a:p>
            <a:pPr marL="123825" indent="-111125">
              <a:lnSpc>
                <a:spcPct val="100000"/>
              </a:lnSpc>
              <a:spcBef>
                <a:spcPts val="720"/>
              </a:spcBef>
              <a:buFont typeface="Arial" panose="020B0604020202020204"/>
              <a:buChar char="•"/>
              <a:tabLst>
                <a:tab pos="124460" algn="l"/>
              </a:tabLst>
            </a:pPr>
            <a:r>
              <a:rPr sz="1200" dirty="0">
                <a:latin typeface="Calibri" panose="020F0502020204030204"/>
                <a:cs typeface="Calibri" panose="020F0502020204030204"/>
              </a:rPr>
              <a:t>4 </a:t>
            </a:r>
            <a:r>
              <a:rPr sz="1200" spc="-5" dirty="0">
                <a:latin typeface="Calibri" panose="020F0502020204030204"/>
                <a:cs typeface="Calibri" panose="020F0502020204030204"/>
              </a:rPr>
              <a:t>photo </a:t>
            </a:r>
            <a:r>
              <a:rPr sz="1200" spc="-10" dirty="0">
                <a:latin typeface="Calibri" panose="020F0502020204030204"/>
                <a:cs typeface="Calibri" panose="020F0502020204030204"/>
              </a:rPr>
              <a:t>interactive</a:t>
            </a:r>
            <a:r>
              <a:rPr sz="12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dirty="0">
                <a:latin typeface="Calibri" panose="020F0502020204030204"/>
                <a:cs typeface="Calibri" panose="020F0502020204030204"/>
              </a:rPr>
              <a:t>champions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485515" y="1017269"/>
          <a:ext cx="5527675" cy="39255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4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2725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日期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6B935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时间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6B935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日程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6B935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地点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6B9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43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1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24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r>
                        <a:rPr sz="800" spc="-10" dirty="0">
                          <a:latin typeface="Calibri" panose="020F0502020204030204"/>
                          <a:cs typeface="Calibri" panose="020F0502020204030204"/>
                        </a:rPr>
                        <a:t>-1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spc="-10" dirty="0">
                          <a:latin typeface="Calibri" panose="020F0502020204030204"/>
                          <a:cs typeface="Calibri" panose="020F0502020204030204"/>
                        </a:rPr>
                        <a:t>25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全天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大客户车辆装饰及物料</a:t>
                      </a:r>
                      <a:r>
                        <a:rPr sz="800" spc="-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配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给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指定</a:t>
                      </a: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4S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店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4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全天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私家车车主装饰及物料</a:t>
                      </a:r>
                      <a:r>
                        <a:rPr sz="800" spc="-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配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给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指定</a:t>
                      </a: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4S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店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435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366395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1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26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凌晨</a:t>
                      </a:r>
                      <a:r>
                        <a:rPr sz="800" spc="-5" dirty="0">
                          <a:latin typeface="Calibri" panose="020F0502020204030204"/>
                          <a:cs typeface="Calibri" panose="020F0502020204030204"/>
                        </a:rPr>
                        <a:t>02:00-08:00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集结点搭建，物料筹备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城市集结点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4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800" spc="-5" dirty="0">
                          <a:latin typeface="Calibri" panose="020F0502020204030204"/>
                          <a:cs typeface="Calibri" panose="020F0502020204030204"/>
                        </a:rPr>
                        <a:t>09:00-09:30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车辆抵达集结点，媒体</a:t>
                      </a:r>
                      <a:r>
                        <a:rPr sz="800" spc="-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拍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照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城市集结点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4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800" spc="-5" dirty="0">
                          <a:latin typeface="Calibri" panose="020F0502020204030204"/>
                          <a:cs typeface="Calibri" panose="020F0502020204030204"/>
                        </a:rPr>
                        <a:t>09:30-09:40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合影</a:t>
                      </a:r>
                      <a:r>
                        <a:rPr sz="800" spc="-10" dirty="0">
                          <a:latin typeface="Calibri" panose="020F0502020204030204"/>
                          <a:cs typeface="Calibri" panose="020F0502020204030204"/>
                        </a:rPr>
                        <a:t>+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车队出发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城市集结点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4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800" spc="-5" dirty="0">
                          <a:latin typeface="Calibri" panose="020F0502020204030204"/>
                          <a:cs typeface="Calibri" panose="020F0502020204030204"/>
                        </a:rPr>
                        <a:t>09:40-18:40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视觉车辆展示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城市集结点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64995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6304" y="1025652"/>
            <a:ext cx="3345179" cy="3937000"/>
          </a:xfrm>
          <a:custGeom>
            <a:avLst/>
            <a:gdLst/>
            <a:ahLst/>
            <a:cxnLst/>
            <a:rect l="l" t="t" r="r" b="b"/>
            <a:pathLst>
              <a:path w="3345179" h="3937000">
                <a:moveTo>
                  <a:pt x="0" y="3936491"/>
                </a:moveTo>
                <a:lnTo>
                  <a:pt x="3345179" y="3936491"/>
                </a:lnTo>
                <a:lnTo>
                  <a:pt x="3345179" y="0"/>
                </a:lnTo>
                <a:lnTo>
                  <a:pt x="0" y="0"/>
                </a:lnTo>
                <a:lnTo>
                  <a:pt x="0" y="3936491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28059" y="3112007"/>
            <a:ext cx="5473065" cy="1836420"/>
          </a:xfrm>
          <a:custGeom>
            <a:avLst/>
            <a:gdLst/>
            <a:ahLst/>
            <a:cxnLst/>
            <a:rect l="l" t="t" r="r" b="b"/>
            <a:pathLst>
              <a:path w="5473065" h="1836420">
                <a:moveTo>
                  <a:pt x="0" y="1836419"/>
                </a:moveTo>
                <a:lnTo>
                  <a:pt x="5472684" y="1836419"/>
                </a:lnTo>
                <a:lnTo>
                  <a:pt x="5472684" y="0"/>
                </a:lnTo>
                <a:lnTo>
                  <a:pt x="0" y="0"/>
                </a:lnTo>
                <a:lnTo>
                  <a:pt x="0" y="18364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71315" y="4227576"/>
            <a:ext cx="1472184" cy="68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76444" y="3410711"/>
            <a:ext cx="2592324" cy="17327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62</a:t>
            </a:fld>
            <a:endParaRPr spc="-5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60655" rIns="0" bIns="0" rtlCol="0">
            <a:spAutoFit/>
          </a:bodyPr>
          <a:lstStyle/>
          <a:p>
            <a:pPr marL="177165">
              <a:lnSpc>
                <a:spcPct val="100000"/>
              </a:lnSpc>
              <a:spcBef>
                <a:spcPts val="126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腾势</a:t>
            </a: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EV</a:t>
            </a:r>
            <a:r>
              <a:rPr sz="1700" b="1" spc="-2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Day</a:t>
            </a:r>
            <a:r>
              <a:rPr sz="1700" b="1" spc="35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Overview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6240" y="1383791"/>
            <a:ext cx="2051685" cy="396240"/>
          </a:xfrm>
          <a:custGeom>
            <a:avLst/>
            <a:gdLst/>
            <a:ahLst/>
            <a:cxnLst/>
            <a:rect l="l" t="t" r="r" b="b"/>
            <a:pathLst>
              <a:path w="2051685" h="396239">
                <a:moveTo>
                  <a:pt x="0" y="396239"/>
                </a:moveTo>
                <a:lnTo>
                  <a:pt x="2051304" y="396239"/>
                </a:lnTo>
                <a:lnTo>
                  <a:pt x="2051304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9D5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87348" y="1468882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群体视觉呈现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5625" y="1074166"/>
            <a:ext cx="901065" cy="439420"/>
          </a:xfrm>
          <a:custGeom>
            <a:avLst/>
            <a:gdLst/>
            <a:ahLst/>
            <a:cxnLst/>
            <a:rect l="l" t="t" r="r" b="b"/>
            <a:pathLst>
              <a:path w="901065" h="439419">
                <a:moveTo>
                  <a:pt x="846201" y="0"/>
                </a:moveTo>
                <a:lnTo>
                  <a:pt x="0" y="174879"/>
                </a:lnTo>
                <a:lnTo>
                  <a:pt x="54673" y="439293"/>
                </a:lnTo>
                <a:lnTo>
                  <a:pt x="900874" y="264413"/>
                </a:lnTo>
                <a:lnTo>
                  <a:pt x="846201" y="0"/>
                </a:lnTo>
                <a:close/>
              </a:path>
            </a:pathLst>
          </a:custGeom>
          <a:solidFill>
            <a:srgbClr val="97D3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5625" y="1074166"/>
            <a:ext cx="901065" cy="439420"/>
          </a:xfrm>
          <a:custGeom>
            <a:avLst/>
            <a:gdLst/>
            <a:ahLst/>
            <a:cxnLst/>
            <a:rect l="l" t="t" r="r" b="b"/>
            <a:pathLst>
              <a:path w="901065" h="439419">
                <a:moveTo>
                  <a:pt x="0" y="174879"/>
                </a:moveTo>
                <a:lnTo>
                  <a:pt x="846201" y="0"/>
                </a:lnTo>
                <a:lnTo>
                  <a:pt x="900874" y="264413"/>
                </a:lnTo>
                <a:lnTo>
                  <a:pt x="54673" y="439293"/>
                </a:lnTo>
                <a:lnTo>
                  <a:pt x="0" y="174879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3717" y="1196086"/>
            <a:ext cx="425450" cy="220345"/>
          </a:xfrm>
          <a:custGeom>
            <a:avLst/>
            <a:gdLst/>
            <a:ahLst/>
            <a:cxnLst/>
            <a:rect l="l" t="t" r="r" b="b"/>
            <a:pathLst>
              <a:path w="425450" h="220344">
                <a:moveTo>
                  <a:pt x="15024" y="105663"/>
                </a:moveTo>
                <a:lnTo>
                  <a:pt x="12852" y="105663"/>
                </a:lnTo>
                <a:lnTo>
                  <a:pt x="11645" y="105790"/>
                </a:lnTo>
                <a:lnTo>
                  <a:pt x="0" y="110616"/>
                </a:lnTo>
                <a:lnTo>
                  <a:pt x="76" y="111760"/>
                </a:lnTo>
                <a:lnTo>
                  <a:pt x="22047" y="217931"/>
                </a:lnTo>
                <a:lnTo>
                  <a:pt x="22161" y="218566"/>
                </a:lnTo>
                <a:lnTo>
                  <a:pt x="25742" y="220344"/>
                </a:lnTo>
                <a:lnTo>
                  <a:pt x="26885" y="220344"/>
                </a:lnTo>
                <a:lnTo>
                  <a:pt x="29692" y="220090"/>
                </a:lnTo>
                <a:lnTo>
                  <a:pt x="31445" y="219837"/>
                </a:lnTo>
                <a:lnTo>
                  <a:pt x="33540" y="219328"/>
                </a:lnTo>
                <a:lnTo>
                  <a:pt x="35648" y="218948"/>
                </a:lnTo>
                <a:lnTo>
                  <a:pt x="38696" y="218059"/>
                </a:lnTo>
                <a:lnTo>
                  <a:pt x="40017" y="217550"/>
                </a:lnTo>
                <a:lnTo>
                  <a:pt x="41071" y="217169"/>
                </a:lnTo>
                <a:lnTo>
                  <a:pt x="42583" y="216153"/>
                </a:lnTo>
                <a:lnTo>
                  <a:pt x="43091" y="215646"/>
                </a:lnTo>
                <a:lnTo>
                  <a:pt x="43586" y="214629"/>
                </a:lnTo>
                <a:lnTo>
                  <a:pt x="43649" y="214122"/>
                </a:lnTo>
                <a:lnTo>
                  <a:pt x="36131" y="177673"/>
                </a:lnTo>
                <a:lnTo>
                  <a:pt x="73806" y="177673"/>
                </a:lnTo>
                <a:lnTo>
                  <a:pt x="77533" y="174751"/>
                </a:lnTo>
                <a:lnTo>
                  <a:pt x="80403" y="171068"/>
                </a:lnTo>
                <a:lnTo>
                  <a:pt x="82280" y="167004"/>
                </a:lnTo>
                <a:lnTo>
                  <a:pt x="48704" y="167004"/>
                </a:lnTo>
                <a:lnTo>
                  <a:pt x="45643" y="166497"/>
                </a:lnTo>
                <a:lnTo>
                  <a:pt x="42494" y="164973"/>
                </a:lnTo>
                <a:lnTo>
                  <a:pt x="39331" y="163575"/>
                </a:lnTo>
                <a:lnTo>
                  <a:pt x="35852" y="161162"/>
                </a:lnTo>
                <a:lnTo>
                  <a:pt x="32054" y="157987"/>
                </a:lnTo>
                <a:lnTo>
                  <a:pt x="26873" y="132968"/>
                </a:lnTo>
                <a:lnTo>
                  <a:pt x="28105" y="130301"/>
                </a:lnTo>
                <a:lnTo>
                  <a:pt x="29337" y="128015"/>
                </a:lnTo>
                <a:lnTo>
                  <a:pt x="30543" y="126237"/>
                </a:lnTo>
                <a:lnTo>
                  <a:pt x="31762" y="124333"/>
                </a:lnTo>
                <a:lnTo>
                  <a:pt x="32994" y="122809"/>
                </a:lnTo>
                <a:lnTo>
                  <a:pt x="35496" y="120268"/>
                </a:lnTo>
                <a:lnTo>
                  <a:pt x="36779" y="119252"/>
                </a:lnTo>
                <a:lnTo>
                  <a:pt x="38087" y="118617"/>
                </a:lnTo>
                <a:lnTo>
                  <a:pt x="39382" y="117855"/>
                </a:lnTo>
                <a:lnTo>
                  <a:pt x="40754" y="117348"/>
                </a:lnTo>
                <a:lnTo>
                  <a:pt x="42164" y="117093"/>
                </a:lnTo>
                <a:lnTo>
                  <a:pt x="43301" y="116839"/>
                </a:lnTo>
                <a:lnTo>
                  <a:pt x="20091" y="116839"/>
                </a:lnTo>
                <a:lnTo>
                  <a:pt x="18237" y="107950"/>
                </a:lnTo>
                <a:lnTo>
                  <a:pt x="18122" y="107314"/>
                </a:lnTo>
                <a:lnTo>
                  <a:pt x="17881" y="106934"/>
                </a:lnTo>
                <a:lnTo>
                  <a:pt x="17132" y="106172"/>
                </a:lnTo>
                <a:lnTo>
                  <a:pt x="16560" y="105917"/>
                </a:lnTo>
                <a:lnTo>
                  <a:pt x="15024" y="105663"/>
                </a:lnTo>
                <a:close/>
              </a:path>
              <a:path w="425450" h="220344">
                <a:moveTo>
                  <a:pt x="73806" y="177673"/>
                </a:moveTo>
                <a:lnTo>
                  <a:pt x="36131" y="177673"/>
                </a:lnTo>
                <a:lnTo>
                  <a:pt x="38303" y="179069"/>
                </a:lnTo>
                <a:lnTo>
                  <a:pt x="52044" y="184276"/>
                </a:lnTo>
                <a:lnTo>
                  <a:pt x="55918" y="184276"/>
                </a:lnTo>
                <a:lnTo>
                  <a:pt x="57988" y="184150"/>
                </a:lnTo>
                <a:lnTo>
                  <a:pt x="60210" y="183641"/>
                </a:lnTo>
                <a:lnTo>
                  <a:pt x="65544" y="182499"/>
                </a:lnTo>
                <a:lnTo>
                  <a:pt x="70078" y="180593"/>
                </a:lnTo>
                <a:lnTo>
                  <a:pt x="73806" y="177673"/>
                </a:lnTo>
                <a:close/>
              </a:path>
              <a:path w="425450" h="220344">
                <a:moveTo>
                  <a:pt x="78992" y="116459"/>
                </a:moveTo>
                <a:lnTo>
                  <a:pt x="45008" y="116459"/>
                </a:lnTo>
                <a:lnTo>
                  <a:pt x="47523" y="116712"/>
                </a:lnTo>
                <a:lnTo>
                  <a:pt x="49720" y="117601"/>
                </a:lnTo>
                <a:lnTo>
                  <a:pt x="59601" y="129793"/>
                </a:lnTo>
                <a:lnTo>
                  <a:pt x="60706" y="132587"/>
                </a:lnTo>
                <a:lnTo>
                  <a:pt x="61582" y="135762"/>
                </a:lnTo>
                <a:lnTo>
                  <a:pt x="62852" y="141859"/>
                </a:lnTo>
                <a:lnTo>
                  <a:pt x="63157" y="144779"/>
                </a:lnTo>
                <a:lnTo>
                  <a:pt x="63157" y="150875"/>
                </a:lnTo>
                <a:lnTo>
                  <a:pt x="51663" y="166369"/>
                </a:lnTo>
                <a:lnTo>
                  <a:pt x="48704" y="167004"/>
                </a:lnTo>
                <a:lnTo>
                  <a:pt x="82280" y="167004"/>
                </a:lnTo>
                <a:lnTo>
                  <a:pt x="84391" y="162305"/>
                </a:lnTo>
                <a:lnTo>
                  <a:pt x="85559" y="157225"/>
                </a:lnTo>
                <a:lnTo>
                  <a:pt x="86207" y="145796"/>
                </a:lnTo>
                <a:lnTo>
                  <a:pt x="85674" y="139573"/>
                </a:lnTo>
                <a:lnTo>
                  <a:pt x="83083" y="127000"/>
                </a:lnTo>
                <a:lnTo>
                  <a:pt x="81406" y="121792"/>
                </a:lnTo>
                <a:lnTo>
                  <a:pt x="78992" y="116459"/>
                </a:lnTo>
                <a:close/>
              </a:path>
              <a:path w="425450" h="220344">
                <a:moveTo>
                  <a:pt x="50253" y="96265"/>
                </a:moveTo>
                <a:lnTo>
                  <a:pt x="44691" y="97409"/>
                </a:lnTo>
                <a:lnTo>
                  <a:pt x="42011" y="97916"/>
                </a:lnTo>
                <a:lnTo>
                  <a:pt x="39560" y="98805"/>
                </a:lnTo>
                <a:lnTo>
                  <a:pt x="35077" y="100837"/>
                </a:lnTo>
                <a:lnTo>
                  <a:pt x="32969" y="102235"/>
                </a:lnTo>
                <a:lnTo>
                  <a:pt x="30987" y="103886"/>
                </a:lnTo>
                <a:lnTo>
                  <a:pt x="29019" y="105410"/>
                </a:lnTo>
                <a:lnTo>
                  <a:pt x="27139" y="107314"/>
                </a:lnTo>
                <a:lnTo>
                  <a:pt x="25374" y="109600"/>
                </a:lnTo>
                <a:lnTo>
                  <a:pt x="23596" y="111760"/>
                </a:lnTo>
                <a:lnTo>
                  <a:pt x="21831" y="114173"/>
                </a:lnTo>
                <a:lnTo>
                  <a:pt x="20091" y="116839"/>
                </a:lnTo>
                <a:lnTo>
                  <a:pt x="43301" y="116839"/>
                </a:lnTo>
                <a:lnTo>
                  <a:pt x="45008" y="116459"/>
                </a:lnTo>
                <a:lnTo>
                  <a:pt x="78992" y="116459"/>
                </a:lnTo>
                <a:lnTo>
                  <a:pt x="55232" y="96392"/>
                </a:lnTo>
                <a:lnTo>
                  <a:pt x="50253" y="96265"/>
                </a:lnTo>
                <a:close/>
              </a:path>
              <a:path w="425450" h="220344">
                <a:moveTo>
                  <a:pt x="162347" y="96900"/>
                </a:moveTo>
                <a:lnTo>
                  <a:pt x="130873" y="96900"/>
                </a:lnTo>
                <a:lnTo>
                  <a:pt x="132829" y="97027"/>
                </a:lnTo>
                <a:lnTo>
                  <a:pt x="134797" y="97281"/>
                </a:lnTo>
                <a:lnTo>
                  <a:pt x="136461" y="97789"/>
                </a:lnTo>
                <a:lnTo>
                  <a:pt x="137807" y="98805"/>
                </a:lnTo>
                <a:lnTo>
                  <a:pt x="139166" y="99694"/>
                </a:lnTo>
                <a:lnTo>
                  <a:pt x="140271" y="101091"/>
                </a:lnTo>
                <a:lnTo>
                  <a:pt x="141986" y="104393"/>
                </a:lnTo>
                <a:lnTo>
                  <a:pt x="142659" y="106552"/>
                </a:lnTo>
                <a:lnTo>
                  <a:pt x="144094" y="113537"/>
                </a:lnTo>
                <a:lnTo>
                  <a:pt x="129920" y="116459"/>
                </a:lnTo>
                <a:lnTo>
                  <a:pt x="124078" y="118110"/>
                </a:lnTo>
                <a:lnTo>
                  <a:pt x="119176" y="120268"/>
                </a:lnTo>
                <a:lnTo>
                  <a:pt x="114274" y="122300"/>
                </a:lnTo>
                <a:lnTo>
                  <a:pt x="110324" y="124840"/>
                </a:lnTo>
                <a:lnTo>
                  <a:pt x="104330" y="130428"/>
                </a:lnTo>
                <a:lnTo>
                  <a:pt x="102298" y="133730"/>
                </a:lnTo>
                <a:lnTo>
                  <a:pt x="100214" y="140842"/>
                </a:lnTo>
                <a:lnTo>
                  <a:pt x="100114" y="145034"/>
                </a:lnTo>
                <a:lnTo>
                  <a:pt x="101879" y="153542"/>
                </a:lnTo>
                <a:lnTo>
                  <a:pt x="125996" y="169544"/>
                </a:lnTo>
                <a:lnTo>
                  <a:pt x="129819" y="169290"/>
                </a:lnTo>
                <a:lnTo>
                  <a:pt x="133858" y="168401"/>
                </a:lnTo>
                <a:lnTo>
                  <a:pt x="138734" y="167386"/>
                </a:lnTo>
                <a:lnTo>
                  <a:pt x="142989" y="165608"/>
                </a:lnTo>
                <a:lnTo>
                  <a:pt x="146608" y="162813"/>
                </a:lnTo>
                <a:lnTo>
                  <a:pt x="150228" y="160147"/>
                </a:lnTo>
                <a:lnTo>
                  <a:pt x="153263" y="156844"/>
                </a:lnTo>
                <a:lnTo>
                  <a:pt x="155537" y="153035"/>
                </a:lnTo>
                <a:lnTo>
                  <a:pt x="131826" y="153035"/>
                </a:lnTo>
                <a:lnTo>
                  <a:pt x="128828" y="152653"/>
                </a:lnTo>
                <a:lnTo>
                  <a:pt x="124040" y="149860"/>
                </a:lnTo>
                <a:lnTo>
                  <a:pt x="122516" y="147574"/>
                </a:lnTo>
                <a:lnTo>
                  <a:pt x="121475" y="142493"/>
                </a:lnTo>
                <a:lnTo>
                  <a:pt x="121488" y="140842"/>
                </a:lnTo>
                <a:lnTo>
                  <a:pt x="146888" y="127000"/>
                </a:lnTo>
                <a:lnTo>
                  <a:pt x="168846" y="127000"/>
                </a:lnTo>
                <a:lnTo>
                  <a:pt x="163017" y="98805"/>
                </a:lnTo>
                <a:lnTo>
                  <a:pt x="162347" y="96900"/>
                </a:lnTo>
                <a:close/>
              </a:path>
              <a:path w="425450" h="220344">
                <a:moveTo>
                  <a:pt x="174176" y="152780"/>
                </a:moveTo>
                <a:lnTo>
                  <a:pt x="155689" y="152780"/>
                </a:lnTo>
                <a:lnTo>
                  <a:pt x="157111" y="159638"/>
                </a:lnTo>
                <a:lnTo>
                  <a:pt x="157479" y="160147"/>
                </a:lnTo>
                <a:lnTo>
                  <a:pt x="158635" y="160909"/>
                </a:lnTo>
                <a:lnTo>
                  <a:pt x="159524" y="161036"/>
                </a:lnTo>
                <a:lnTo>
                  <a:pt x="161937" y="161036"/>
                </a:lnTo>
                <a:lnTo>
                  <a:pt x="166382" y="160147"/>
                </a:lnTo>
                <a:lnTo>
                  <a:pt x="170548" y="159258"/>
                </a:lnTo>
                <a:lnTo>
                  <a:pt x="171729" y="158750"/>
                </a:lnTo>
                <a:lnTo>
                  <a:pt x="172910" y="158368"/>
                </a:lnTo>
                <a:lnTo>
                  <a:pt x="173736" y="157734"/>
                </a:lnTo>
                <a:lnTo>
                  <a:pt x="174218" y="157225"/>
                </a:lnTo>
                <a:lnTo>
                  <a:pt x="174688" y="156590"/>
                </a:lnTo>
                <a:lnTo>
                  <a:pt x="174840" y="155955"/>
                </a:lnTo>
                <a:lnTo>
                  <a:pt x="174176" y="152780"/>
                </a:lnTo>
                <a:close/>
              </a:path>
              <a:path w="425450" h="220344">
                <a:moveTo>
                  <a:pt x="168846" y="127000"/>
                </a:moveTo>
                <a:lnTo>
                  <a:pt x="146888" y="127000"/>
                </a:lnTo>
                <a:lnTo>
                  <a:pt x="149567" y="139953"/>
                </a:lnTo>
                <a:lnTo>
                  <a:pt x="147561" y="143383"/>
                </a:lnTo>
                <a:lnTo>
                  <a:pt x="145453" y="146176"/>
                </a:lnTo>
                <a:lnTo>
                  <a:pt x="143243" y="148209"/>
                </a:lnTo>
                <a:lnTo>
                  <a:pt x="141033" y="150367"/>
                </a:lnTo>
                <a:lnTo>
                  <a:pt x="138417" y="151637"/>
                </a:lnTo>
                <a:lnTo>
                  <a:pt x="131826" y="153035"/>
                </a:lnTo>
                <a:lnTo>
                  <a:pt x="155537" y="153035"/>
                </a:lnTo>
                <a:lnTo>
                  <a:pt x="155689" y="152780"/>
                </a:lnTo>
                <a:lnTo>
                  <a:pt x="174176" y="152780"/>
                </a:lnTo>
                <a:lnTo>
                  <a:pt x="168846" y="127000"/>
                </a:lnTo>
                <a:close/>
              </a:path>
              <a:path w="425450" h="220344">
                <a:moveTo>
                  <a:pt x="135496" y="79248"/>
                </a:moveTo>
                <a:lnTo>
                  <a:pt x="114706" y="83819"/>
                </a:lnTo>
                <a:lnTo>
                  <a:pt x="111671" y="84962"/>
                </a:lnTo>
                <a:lnTo>
                  <a:pt x="108889" y="86233"/>
                </a:lnTo>
                <a:lnTo>
                  <a:pt x="103911" y="89026"/>
                </a:lnTo>
                <a:lnTo>
                  <a:pt x="101765" y="90424"/>
                </a:lnTo>
                <a:lnTo>
                  <a:pt x="99987" y="91948"/>
                </a:lnTo>
                <a:lnTo>
                  <a:pt x="98196" y="93344"/>
                </a:lnTo>
                <a:lnTo>
                  <a:pt x="95250" y="99694"/>
                </a:lnTo>
                <a:lnTo>
                  <a:pt x="95389" y="101091"/>
                </a:lnTo>
                <a:lnTo>
                  <a:pt x="99593" y="110362"/>
                </a:lnTo>
                <a:lnTo>
                  <a:pt x="100152" y="110743"/>
                </a:lnTo>
                <a:lnTo>
                  <a:pt x="100749" y="110743"/>
                </a:lnTo>
                <a:lnTo>
                  <a:pt x="101371" y="110616"/>
                </a:lnTo>
                <a:lnTo>
                  <a:pt x="102285" y="110489"/>
                </a:lnTo>
                <a:lnTo>
                  <a:pt x="103378" y="109854"/>
                </a:lnTo>
                <a:lnTo>
                  <a:pt x="104673" y="108712"/>
                </a:lnTo>
                <a:lnTo>
                  <a:pt x="107568" y="106425"/>
                </a:lnTo>
                <a:lnTo>
                  <a:pt x="125793" y="97662"/>
                </a:lnTo>
                <a:lnTo>
                  <a:pt x="128523" y="97027"/>
                </a:lnTo>
                <a:lnTo>
                  <a:pt x="130873" y="96900"/>
                </a:lnTo>
                <a:lnTo>
                  <a:pt x="162347" y="96900"/>
                </a:lnTo>
                <a:lnTo>
                  <a:pt x="161455" y="94361"/>
                </a:lnTo>
                <a:lnTo>
                  <a:pt x="157378" y="87249"/>
                </a:lnTo>
                <a:lnTo>
                  <a:pt x="154749" y="84581"/>
                </a:lnTo>
                <a:lnTo>
                  <a:pt x="151523" y="82803"/>
                </a:lnTo>
                <a:lnTo>
                  <a:pt x="148297" y="80899"/>
                </a:lnTo>
                <a:lnTo>
                  <a:pt x="144449" y="79883"/>
                </a:lnTo>
                <a:lnTo>
                  <a:pt x="139966" y="79501"/>
                </a:lnTo>
                <a:lnTo>
                  <a:pt x="135496" y="79248"/>
                </a:lnTo>
                <a:close/>
              </a:path>
              <a:path w="425450" h="220344">
                <a:moveTo>
                  <a:pt x="195922" y="68199"/>
                </a:moveTo>
                <a:lnTo>
                  <a:pt x="194957" y="68199"/>
                </a:lnTo>
                <a:lnTo>
                  <a:pt x="192506" y="68452"/>
                </a:lnTo>
                <a:lnTo>
                  <a:pt x="180581" y="73278"/>
                </a:lnTo>
                <a:lnTo>
                  <a:pt x="180657" y="74422"/>
                </a:lnTo>
                <a:lnTo>
                  <a:pt x="196461" y="150749"/>
                </a:lnTo>
                <a:lnTo>
                  <a:pt x="196573" y="151129"/>
                </a:lnTo>
                <a:lnTo>
                  <a:pt x="196773" y="151511"/>
                </a:lnTo>
                <a:lnTo>
                  <a:pt x="197205" y="151764"/>
                </a:lnTo>
                <a:lnTo>
                  <a:pt x="197637" y="152146"/>
                </a:lnTo>
                <a:lnTo>
                  <a:pt x="198297" y="152400"/>
                </a:lnTo>
                <a:lnTo>
                  <a:pt x="200063" y="152653"/>
                </a:lnTo>
                <a:lnTo>
                  <a:pt x="201193" y="152653"/>
                </a:lnTo>
                <a:lnTo>
                  <a:pt x="202590" y="152526"/>
                </a:lnTo>
                <a:lnTo>
                  <a:pt x="203987" y="152273"/>
                </a:lnTo>
                <a:lnTo>
                  <a:pt x="205727" y="152018"/>
                </a:lnTo>
                <a:lnTo>
                  <a:pt x="207835" y="151637"/>
                </a:lnTo>
                <a:lnTo>
                  <a:pt x="209943" y="151129"/>
                </a:lnTo>
                <a:lnTo>
                  <a:pt x="211658" y="150749"/>
                </a:lnTo>
                <a:lnTo>
                  <a:pt x="212991" y="150367"/>
                </a:lnTo>
                <a:lnTo>
                  <a:pt x="215379" y="149478"/>
                </a:lnTo>
                <a:lnTo>
                  <a:pt x="216141" y="148971"/>
                </a:lnTo>
                <a:lnTo>
                  <a:pt x="216903" y="148589"/>
                </a:lnTo>
                <a:lnTo>
                  <a:pt x="217411" y="148081"/>
                </a:lnTo>
                <a:lnTo>
                  <a:pt x="217919" y="147065"/>
                </a:lnTo>
                <a:lnTo>
                  <a:pt x="217995" y="146558"/>
                </a:lnTo>
                <a:lnTo>
                  <a:pt x="208076" y="98551"/>
                </a:lnTo>
                <a:lnTo>
                  <a:pt x="209143" y="95758"/>
                </a:lnTo>
                <a:lnTo>
                  <a:pt x="217652" y="83438"/>
                </a:lnTo>
                <a:lnTo>
                  <a:pt x="218744" y="82676"/>
                </a:lnTo>
                <a:lnTo>
                  <a:pt x="219887" y="82168"/>
                </a:lnTo>
                <a:lnTo>
                  <a:pt x="221081" y="81914"/>
                </a:lnTo>
                <a:lnTo>
                  <a:pt x="222097" y="81661"/>
                </a:lnTo>
                <a:lnTo>
                  <a:pt x="231089" y="81661"/>
                </a:lnTo>
                <a:lnTo>
                  <a:pt x="231711" y="80899"/>
                </a:lnTo>
                <a:lnTo>
                  <a:pt x="231901" y="80390"/>
                </a:lnTo>
                <a:lnTo>
                  <a:pt x="231937" y="80010"/>
                </a:lnTo>
                <a:lnTo>
                  <a:pt x="200952" y="80010"/>
                </a:lnTo>
                <a:lnTo>
                  <a:pt x="198996" y="70612"/>
                </a:lnTo>
                <a:lnTo>
                  <a:pt x="196634" y="68452"/>
                </a:lnTo>
                <a:lnTo>
                  <a:pt x="195922" y="68199"/>
                </a:lnTo>
                <a:close/>
              </a:path>
              <a:path w="425450" h="220344">
                <a:moveTo>
                  <a:pt x="231089" y="81661"/>
                </a:moveTo>
                <a:lnTo>
                  <a:pt x="225666" y="81661"/>
                </a:lnTo>
                <a:lnTo>
                  <a:pt x="227190" y="81914"/>
                </a:lnTo>
                <a:lnTo>
                  <a:pt x="227876" y="81914"/>
                </a:lnTo>
                <a:lnTo>
                  <a:pt x="229095" y="82168"/>
                </a:lnTo>
                <a:lnTo>
                  <a:pt x="229628" y="82168"/>
                </a:lnTo>
                <a:lnTo>
                  <a:pt x="230073" y="82041"/>
                </a:lnTo>
                <a:lnTo>
                  <a:pt x="230644" y="81914"/>
                </a:lnTo>
                <a:lnTo>
                  <a:pt x="231089" y="81661"/>
                </a:lnTo>
                <a:close/>
              </a:path>
              <a:path w="425450" h="220344">
                <a:moveTo>
                  <a:pt x="225132" y="61087"/>
                </a:moveTo>
                <a:lnTo>
                  <a:pt x="221475" y="61087"/>
                </a:lnTo>
                <a:lnTo>
                  <a:pt x="220611" y="61213"/>
                </a:lnTo>
                <a:lnTo>
                  <a:pt x="219735" y="61213"/>
                </a:lnTo>
                <a:lnTo>
                  <a:pt x="218935" y="61340"/>
                </a:lnTo>
                <a:lnTo>
                  <a:pt x="218198" y="61594"/>
                </a:lnTo>
                <a:lnTo>
                  <a:pt x="216611" y="61849"/>
                </a:lnTo>
                <a:lnTo>
                  <a:pt x="205130" y="71881"/>
                </a:lnTo>
                <a:lnTo>
                  <a:pt x="203746" y="74040"/>
                </a:lnTo>
                <a:lnTo>
                  <a:pt x="202349" y="76835"/>
                </a:lnTo>
                <a:lnTo>
                  <a:pt x="200952" y="80010"/>
                </a:lnTo>
                <a:lnTo>
                  <a:pt x="231937" y="80010"/>
                </a:lnTo>
                <a:lnTo>
                  <a:pt x="229895" y="66548"/>
                </a:lnTo>
                <a:lnTo>
                  <a:pt x="229590" y="65277"/>
                </a:lnTo>
                <a:lnTo>
                  <a:pt x="229311" y="64388"/>
                </a:lnTo>
                <a:lnTo>
                  <a:pt x="229082" y="63880"/>
                </a:lnTo>
                <a:lnTo>
                  <a:pt x="228841" y="63246"/>
                </a:lnTo>
                <a:lnTo>
                  <a:pt x="226606" y="61340"/>
                </a:lnTo>
                <a:lnTo>
                  <a:pt x="225132" y="61087"/>
                </a:lnTo>
                <a:close/>
              </a:path>
              <a:path w="425450" h="220344">
                <a:moveTo>
                  <a:pt x="272330" y="75184"/>
                </a:moveTo>
                <a:lnTo>
                  <a:pt x="250012" y="75184"/>
                </a:lnTo>
                <a:lnTo>
                  <a:pt x="259029" y="118744"/>
                </a:lnTo>
                <a:lnTo>
                  <a:pt x="260350" y="122681"/>
                </a:lnTo>
                <a:lnTo>
                  <a:pt x="262013" y="125856"/>
                </a:lnTo>
                <a:lnTo>
                  <a:pt x="263690" y="129159"/>
                </a:lnTo>
                <a:lnTo>
                  <a:pt x="280428" y="137287"/>
                </a:lnTo>
                <a:lnTo>
                  <a:pt x="284238" y="137033"/>
                </a:lnTo>
                <a:lnTo>
                  <a:pt x="288493" y="136143"/>
                </a:lnTo>
                <a:lnTo>
                  <a:pt x="290093" y="135889"/>
                </a:lnTo>
                <a:lnTo>
                  <a:pt x="291655" y="135381"/>
                </a:lnTo>
                <a:lnTo>
                  <a:pt x="293179" y="135000"/>
                </a:lnTo>
                <a:lnTo>
                  <a:pt x="294703" y="134492"/>
                </a:lnTo>
                <a:lnTo>
                  <a:pt x="296100" y="133858"/>
                </a:lnTo>
                <a:lnTo>
                  <a:pt x="297370" y="133350"/>
                </a:lnTo>
                <a:lnTo>
                  <a:pt x="298653" y="132714"/>
                </a:lnTo>
                <a:lnTo>
                  <a:pt x="303288" y="125094"/>
                </a:lnTo>
                <a:lnTo>
                  <a:pt x="303047" y="123189"/>
                </a:lnTo>
                <a:lnTo>
                  <a:pt x="302209" y="118999"/>
                </a:lnTo>
                <a:lnTo>
                  <a:pt x="301866" y="117728"/>
                </a:lnTo>
                <a:lnTo>
                  <a:pt x="286969" y="117728"/>
                </a:lnTo>
                <a:lnTo>
                  <a:pt x="284429" y="117221"/>
                </a:lnTo>
                <a:lnTo>
                  <a:pt x="282689" y="115315"/>
                </a:lnTo>
                <a:lnTo>
                  <a:pt x="280949" y="113537"/>
                </a:lnTo>
                <a:lnTo>
                  <a:pt x="279653" y="110616"/>
                </a:lnTo>
                <a:lnTo>
                  <a:pt x="272330" y="75184"/>
                </a:lnTo>
                <a:close/>
              </a:path>
              <a:path w="425450" h="220344">
                <a:moveTo>
                  <a:pt x="299212" y="113284"/>
                </a:moveTo>
                <a:lnTo>
                  <a:pt x="298526" y="113284"/>
                </a:lnTo>
                <a:lnTo>
                  <a:pt x="297713" y="113537"/>
                </a:lnTo>
                <a:lnTo>
                  <a:pt x="297268" y="113918"/>
                </a:lnTo>
                <a:lnTo>
                  <a:pt x="296824" y="114173"/>
                </a:lnTo>
                <a:lnTo>
                  <a:pt x="286969" y="117728"/>
                </a:lnTo>
                <a:lnTo>
                  <a:pt x="301866" y="117728"/>
                </a:lnTo>
                <a:lnTo>
                  <a:pt x="301409" y="116459"/>
                </a:lnTo>
                <a:lnTo>
                  <a:pt x="301109" y="115697"/>
                </a:lnTo>
                <a:lnTo>
                  <a:pt x="300837" y="114935"/>
                </a:lnTo>
                <a:lnTo>
                  <a:pt x="300253" y="113918"/>
                </a:lnTo>
                <a:lnTo>
                  <a:pt x="299923" y="113537"/>
                </a:lnTo>
                <a:lnTo>
                  <a:pt x="299212" y="113284"/>
                </a:lnTo>
                <a:close/>
              </a:path>
              <a:path w="425450" h="220344">
                <a:moveTo>
                  <a:pt x="260667" y="34036"/>
                </a:moveTo>
                <a:lnTo>
                  <a:pt x="259537" y="34036"/>
                </a:lnTo>
                <a:lnTo>
                  <a:pt x="256692" y="34289"/>
                </a:lnTo>
                <a:lnTo>
                  <a:pt x="254927" y="34543"/>
                </a:lnTo>
                <a:lnTo>
                  <a:pt x="252818" y="35051"/>
                </a:lnTo>
                <a:lnTo>
                  <a:pt x="250774" y="35433"/>
                </a:lnTo>
                <a:lnTo>
                  <a:pt x="249072" y="35813"/>
                </a:lnTo>
                <a:lnTo>
                  <a:pt x="247713" y="36322"/>
                </a:lnTo>
                <a:lnTo>
                  <a:pt x="246341" y="36702"/>
                </a:lnTo>
                <a:lnTo>
                  <a:pt x="242785" y="40259"/>
                </a:lnTo>
                <a:lnTo>
                  <a:pt x="246418" y="57785"/>
                </a:lnTo>
                <a:lnTo>
                  <a:pt x="237375" y="59562"/>
                </a:lnTo>
                <a:lnTo>
                  <a:pt x="235013" y="63626"/>
                </a:lnTo>
                <a:lnTo>
                  <a:pt x="235203" y="65912"/>
                </a:lnTo>
                <a:lnTo>
                  <a:pt x="239801" y="77215"/>
                </a:lnTo>
                <a:lnTo>
                  <a:pt x="240880" y="77088"/>
                </a:lnTo>
                <a:lnTo>
                  <a:pt x="250012" y="75184"/>
                </a:lnTo>
                <a:lnTo>
                  <a:pt x="272330" y="75184"/>
                </a:lnTo>
                <a:lnTo>
                  <a:pt x="271411" y="70738"/>
                </a:lnTo>
                <a:lnTo>
                  <a:pt x="288036" y="67310"/>
                </a:lnTo>
                <a:lnTo>
                  <a:pt x="289115" y="67055"/>
                </a:lnTo>
                <a:lnTo>
                  <a:pt x="289801" y="66166"/>
                </a:lnTo>
                <a:lnTo>
                  <a:pt x="290332" y="63626"/>
                </a:lnTo>
                <a:lnTo>
                  <a:pt x="290207" y="60960"/>
                </a:lnTo>
                <a:lnTo>
                  <a:pt x="289217" y="56261"/>
                </a:lnTo>
                <a:lnTo>
                  <a:pt x="288861" y="54863"/>
                </a:lnTo>
                <a:lnTo>
                  <a:pt x="288342" y="53339"/>
                </a:lnTo>
                <a:lnTo>
                  <a:pt x="267817" y="53339"/>
                </a:lnTo>
                <a:lnTo>
                  <a:pt x="264185" y="35813"/>
                </a:lnTo>
                <a:lnTo>
                  <a:pt x="263906" y="35305"/>
                </a:lnTo>
                <a:lnTo>
                  <a:pt x="263042" y="34543"/>
                </a:lnTo>
                <a:lnTo>
                  <a:pt x="262394" y="34289"/>
                </a:lnTo>
                <a:lnTo>
                  <a:pt x="260667" y="34036"/>
                </a:lnTo>
                <a:close/>
              </a:path>
              <a:path w="425450" h="220344">
                <a:moveTo>
                  <a:pt x="285445" y="49784"/>
                </a:moveTo>
                <a:lnTo>
                  <a:pt x="284924" y="49784"/>
                </a:lnTo>
                <a:lnTo>
                  <a:pt x="267817" y="53339"/>
                </a:lnTo>
                <a:lnTo>
                  <a:pt x="288342" y="53339"/>
                </a:lnTo>
                <a:lnTo>
                  <a:pt x="288112" y="52704"/>
                </a:lnTo>
                <a:lnTo>
                  <a:pt x="287705" y="51815"/>
                </a:lnTo>
                <a:lnTo>
                  <a:pt x="287286" y="51180"/>
                </a:lnTo>
                <a:lnTo>
                  <a:pt x="286423" y="50164"/>
                </a:lnTo>
                <a:lnTo>
                  <a:pt x="285927" y="50037"/>
                </a:lnTo>
                <a:lnTo>
                  <a:pt x="285445" y="49784"/>
                </a:lnTo>
                <a:close/>
              </a:path>
              <a:path w="425450" h="220344">
                <a:moveTo>
                  <a:pt x="387535" y="25780"/>
                </a:moveTo>
                <a:lnTo>
                  <a:pt x="364261" y="25780"/>
                </a:lnTo>
                <a:lnTo>
                  <a:pt x="379107" y="97662"/>
                </a:lnTo>
                <a:lnTo>
                  <a:pt x="358559" y="101853"/>
                </a:lnTo>
                <a:lnTo>
                  <a:pt x="356350" y="106552"/>
                </a:lnTo>
                <a:lnTo>
                  <a:pt x="356489" y="108330"/>
                </a:lnTo>
                <a:lnTo>
                  <a:pt x="356704" y="109727"/>
                </a:lnTo>
                <a:lnTo>
                  <a:pt x="357377" y="112902"/>
                </a:lnTo>
                <a:lnTo>
                  <a:pt x="357733" y="114300"/>
                </a:lnTo>
                <a:lnTo>
                  <a:pt x="358139" y="115315"/>
                </a:lnTo>
                <a:lnTo>
                  <a:pt x="358533" y="116459"/>
                </a:lnTo>
                <a:lnTo>
                  <a:pt x="361226" y="119252"/>
                </a:lnTo>
                <a:lnTo>
                  <a:pt x="361683" y="119252"/>
                </a:lnTo>
                <a:lnTo>
                  <a:pt x="362140" y="119125"/>
                </a:lnTo>
                <a:lnTo>
                  <a:pt x="423011" y="106552"/>
                </a:lnTo>
                <a:lnTo>
                  <a:pt x="423951" y="106299"/>
                </a:lnTo>
                <a:lnTo>
                  <a:pt x="424624" y="105537"/>
                </a:lnTo>
                <a:lnTo>
                  <a:pt x="424878" y="105028"/>
                </a:lnTo>
                <a:lnTo>
                  <a:pt x="425204" y="103631"/>
                </a:lnTo>
                <a:lnTo>
                  <a:pt x="425183" y="100329"/>
                </a:lnTo>
                <a:lnTo>
                  <a:pt x="424992" y="98933"/>
                </a:lnTo>
                <a:lnTo>
                  <a:pt x="424319" y="95758"/>
                </a:lnTo>
                <a:lnTo>
                  <a:pt x="423964" y="94361"/>
                </a:lnTo>
                <a:lnTo>
                  <a:pt x="423500" y="92963"/>
                </a:lnTo>
                <a:lnTo>
                  <a:pt x="401446" y="92963"/>
                </a:lnTo>
                <a:lnTo>
                  <a:pt x="387535" y="25780"/>
                </a:lnTo>
                <a:close/>
              </a:path>
              <a:path w="425450" h="220344">
                <a:moveTo>
                  <a:pt x="419938" y="89153"/>
                </a:moveTo>
                <a:lnTo>
                  <a:pt x="419430" y="89280"/>
                </a:lnTo>
                <a:lnTo>
                  <a:pt x="401446" y="92963"/>
                </a:lnTo>
                <a:lnTo>
                  <a:pt x="423500" y="92963"/>
                </a:lnTo>
                <a:lnTo>
                  <a:pt x="420941" y="89408"/>
                </a:lnTo>
                <a:lnTo>
                  <a:pt x="419938" y="89153"/>
                </a:lnTo>
                <a:close/>
              </a:path>
              <a:path w="425450" h="220344">
                <a:moveTo>
                  <a:pt x="379742" y="0"/>
                </a:moveTo>
                <a:lnTo>
                  <a:pt x="378701" y="126"/>
                </a:lnTo>
                <a:lnTo>
                  <a:pt x="377342" y="253"/>
                </a:lnTo>
                <a:lnTo>
                  <a:pt x="375996" y="508"/>
                </a:lnTo>
                <a:lnTo>
                  <a:pt x="374230" y="762"/>
                </a:lnTo>
                <a:lnTo>
                  <a:pt x="372071" y="1269"/>
                </a:lnTo>
                <a:lnTo>
                  <a:pt x="370319" y="1650"/>
                </a:lnTo>
                <a:lnTo>
                  <a:pt x="363931" y="3428"/>
                </a:lnTo>
                <a:lnTo>
                  <a:pt x="363537" y="3555"/>
                </a:lnTo>
                <a:lnTo>
                  <a:pt x="363143" y="3810"/>
                </a:lnTo>
                <a:lnTo>
                  <a:pt x="362826" y="4063"/>
                </a:lnTo>
                <a:lnTo>
                  <a:pt x="362585" y="4444"/>
                </a:lnTo>
                <a:lnTo>
                  <a:pt x="342061" y="24637"/>
                </a:lnTo>
                <a:lnTo>
                  <a:pt x="341464" y="25273"/>
                </a:lnTo>
                <a:lnTo>
                  <a:pt x="341020" y="25780"/>
                </a:lnTo>
                <a:lnTo>
                  <a:pt x="340702" y="26288"/>
                </a:lnTo>
                <a:lnTo>
                  <a:pt x="340385" y="26669"/>
                </a:lnTo>
                <a:lnTo>
                  <a:pt x="340182" y="27304"/>
                </a:lnTo>
                <a:lnTo>
                  <a:pt x="339979" y="28701"/>
                </a:lnTo>
                <a:lnTo>
                  <a:pt x="339991" y="29463"/>
                </a:lnTo>
                <a:lnTo>
                  <a:pt x="344106" y="41401"/>
                </a:lnTo>
                <a:lnTo>
                  <a:pt x="344805" y="41401"/>
                </a:lnTo>
                <a:lnTo>
                  <a:pt x="364261" y="25780"/>
                </a:lnTo>
                <a:lnTo>
                  <a:pt x="387535" y="25780"/>
                </a:lnTo>
                <a:lnTo>
                  <a:pt x="382485" y="1397"/>
                </a:lnTo>
                <a:lnTo>
                  <a:pt x="382295" y="888"/>
                </a:lnTo>
                <a:lnTo>
                  <a:pt x="381698" y="380"/>
                </a:lnTo>
                <a:lnTo>
                  <a:pt x="381177" y="126"/>
                </a:lnTo>
                <a:lnTo>
                  <a:pt x="380466" y="126"/>
                </a:lnTo>
                <a:lnTo>
                  <a:pt x="3797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1291" y="1815083"/>
            <a:ext cx="2016252" cy="1106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472684" y="483108"/>
            <a:ext cx="2016760" cy="396240"/>
          </a:xfrm>
          <a:prstGeom prst="rect">
            <a:avLst/>
          </a:prstGeom>
          <a:solidFill>
            <a:srgbClr val="97D370"/>
          </a:solidFill>
        </p:spPr>
        <p:txBody>
          <a:bodyPr vert="horz" wrap="square" lIns="0" tIns="65405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515"/>
              </a:spcBef>
            </a:pPr>
            <a:r>
              <a:rPr sz="1600" b="1" spc="-5" dirty="0">
                <a:solidFill>
                  <a:srgbClr val="2C4E17"/>
                </a:solidFill>
                <a:latin typeface="微软雅黑" panose="020B0503020204020204" charset="-122"/>
                <a:cs typeface="微软雅黑" panose="020B0503020204020204" charset="-122"/>
              </a:rPr>
              <a:t>绿势力联盟</a:t>
            </a:r>
            <a:r>
              <a:rPr sz="1600" b="1" spc="-15" dirty="0">
                <a:solidFill>
                  <a:srgbClr val="2C4E17"/>
                </a:solidFill>
                <a:latin typeface="Calibri" panose="020F0502020204030204"/>
                <a:cs typeface="Calibri" panose="020F0502020204030204"/>
              </a:rPr>
              <a:t>ICON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00527" y="1203960"/>
            <a:ext cx="6192520" cy="3599815"/>
          </a:xfrm>
          <a:custGeom>
            <a:avLst/>
            <a:gdLst/>
            <a:ahLst/>
            <a:cxnLst/>
            <a:rect l="l" t="t" r="r" b="b"/>
            <a:pathLst>
              <a:path w="6192520" h="3599815">
                <a:moveTo>
                  <a:pt x="0" y="3599688"/>
                </a:moveTo>
                <a:lnTo>
                  <a:pt x="6192012" y="3599688"/>
                </a:lnTo>
                <a:lnTo>
                  <a:pt x="6192012" y="0"/>
                </a:lnTo>
                <a:lnTo>
                  <a:pt x="0" y="0"/>
                </a:lnTo>
                <a:lnTo>
                  <a:pt x="0" y="3599688"/>
                </a:lnTo>
                <a:close/>
              </a:path>
            </a:pathLst>
          </a:custGeom>
          <a:solidFill>
            <a:srgbClr val="6D7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64402" y="1672589"/>
            <a:ext cx="2487295" cy="1108075"/>
          </a:xfrm>
          <a:prstGeom prst="rect">
            <a:avLst/>
          </a:prstGeom>
          <a:solidFill>
            <a:srgbClr val="6D767C"/>
          </a:solidFill>
          <a:ln w="19811">
            <a:solidFill>
              <a:srgbClr val="FFFFFF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92075">
              <a:lnSpc>
                <a:spcPct val="150000"/>
              </a:lnSpc>
              <a:spcBef>
                <a:spcPts val="80"/>
              </a:spcBef>
            </a:pP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绿色为主体，下面领结</a:t>
            </a:r>
            <a:r>
              <a:rPr sz="11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造型</a:t>
            </a:r>
            <a:r>
              <a:rPr sz="11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体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现目 标潜客的群体特质，人</a:t>
            </a:r>
            <a:r>
              <a:rPr sz="11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脸</a:t>
            </a:r>
            <a:r>
              <a:rPr sz="11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+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方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向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盘的</a:t>
            </a:r>
            <a:r>
              <a:rPr sz="1100" spc="-3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整 体轮廓一方面突出“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共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享绿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色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”以</a:t>
            </a:r>
            <a:r>
              <a:rPr sz="11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人 为本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理念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一方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面体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现品牌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属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性。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28509" y="4228338"/>
            <a:ext cx="901065" cy="346075"/>
          </a:xfrm>
          <a:prstGeom prst="rect">
            <a:avLst/>
          </a:prstGeom>
          <a:solidFill>
            <a:srgbClr val="6D767C"/>
          </a:solidFill>
          <a:ln w="19811">
            <a:solidFill>
              <a:srgbClr val="FFFFFF"/>
            </a:solidFill>
          </a:ln>
        </p:spPr>
        <p:txBody>
          <a:bodyPr vert="horz" wrap="square" lIns="0" tIns="9588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55"/>
              </a:spcBef>
            </a:pP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备选ICON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37203" y="3479291"/>
            <a:ext cx="2753868" cy="1181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47288" y="1664207"/>
            <a:ext cx="2514600" cy="1048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63</a:t>
            </a:fld>
            <a:endParaRPr spc="-5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60655" rIns="0" bIns="0" rtlCol="0">
            <a:spAutoFit/>
          </a:bodyPr>
          <a:lstStyle/>
          <a:p>
            <a:pPr marL="177165">
              <a:lnSpc>
                <a:spcPct val="100000"/>
              </a:lnSpc>
              <a:spcBef>
                <a:spcPts val="126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腾势</a:t>
            </a: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EV</a:t>
            </a:r>
            <a:r>
              <a:rPr sz="1700" b="1" spc="-2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Day</a:t>
            </a:r>
            <a:r>
              <a:rPr sz="1700" b="1" spc="35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Overview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6240" y="1383791"/>
            <a:ext cx="2051685" cy="396240"/>
          </a:xfrm>
          <a:custGeom>
            <a:avLst/>
            <a:gdLst/>
            <a:ahLst/>
            <a:cxnLst/>
            <a:rect l="l" t="t" r="r" b="b"/>
            <a:pathLst>
              <a:path w="2051685" h="396239">
                <a:moveTo>
                  <a:pt x="0" y="396239"/>
                </a:moveTo>
                <a:lnTo>
                  <a:pt x="2051304" y="396239"/>
                </a:lnTo>
                <a:lnTo>
                  <a:pt x="2051304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9D5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87348" y="1468882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群体视觉呈现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291" y="1815083"/>
            <a:ext cx="2016252" cy="1106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27903" y="519683"/>
            <a:ext cx="2016760" cy="396240"/>
          </a:xfrm>
          <a:prstGeom prst="rect">
            <a:avLst/>
          </a:prstGeom>
          <a:solidFill>
            <a:srgbClr val="97D370"/>
          </a:solidFill>
        </p:spPr>
        <p:txBody>
          <a:bodyPr vert="horz" wrap="square" lIns="0" tIns="81280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640"/>
              </a:spcBef>
            </a:pPr>
            <a:r>
              <a:rPr sz="1400" b="1" dirty="0">
                <a:solidFill>
                  <a:srgbClr val="2C4E17"/>
                </a:solidFill>
                <a:latin typeface="微软雅黑" panose="020B0503020204020204" charset="-122"/>
                <a:cs typeface="微软雅黑" panose="020B0503020204020204" charset="-122"/>
              </a:rPr>
              <a:t>绿势力联盟车身标示物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5625" y="1074166"/>
            <a:ext cx="901065" cy="439420"/>
          </a:xfrm>
          <a:custGeom>
            <a:avLst/>
            <a:gdLst/>
            <a:ahLst/>
            <a:cxnLst/>
            <a:rect l="l" t="t" r="r" b="b"/>
            <a:pathLst>
              <a:path w="901065" h="439419">
                <a:moveTo>
                  <a:pt x="846201" y="0"/>
                </a:moveTo>
                <a:lnTo>
                  <a:pt x="0" y="174879"/>
                </a:lnTo>
                <a:lnTo>
                  <a:pt x="54673" y="439293"/>
                </a:lnTo>
                <a:lnTo>
                  <a:pt x="900874" y="264413"/>
                </a:lnTo>
                <a:lnTo>
                  <a:pt x="846201" y="0"/>
                </a:lnTo>
                <a:close/>
              </a:path>
            </a:pathLst>
          </a:custGeom>
          <a:solidFill>
            <a:srgbClr val="97D3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625" y="1074166"/>
            <a:ext cx="901065" cy="439420"/>
          </a:xfrm>
          <a:custGeom>
            <a:avLst/>
            <a:gdLst/>
            <a:ahLst/>
            <a:cxnLst/>
            <a:rect l="l" t="t" r="r" b="b"/>
            <a:pathLst>
              <a:path w="901065" h="439419">
                <a:moveTo>
                  <a:pt x="0" y="174879"/>
                </a:moveTo>
                <a:lnTo>
                  <a:pt x="846201" y="0"/>
                </a:lnTo>
                <a:lnTo>
                  <a:pt x="900874" y="264413"/>
                </a:lnTo>
                <a:lnTo>
                  <a:pt x="54673" y="439293"/>
                </a:lnTo>
                <a:lnTo>
                  <a:pt x="0" y="174879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3717" y="1196086"/>
            <a:ext cx="425450" cy="220345"/>
          </a:xfrm>
          <a:custGeom>
            <a:avLst/>
            <a:gdLst/>
            <a:ahLst/>
            <a:cxnLst/>
            <a:rect l="l" t="t" r="r" b="b"/>
            <a:pathLst>
              <a:path w="425450" h="220344">
                <a:moveTo>
                  <a:pt x="15024" y="105663"/>
                </a:moveTo>
                <a:lnTo>
                  <a:pt x="12852" y="105663"/>
                </a:lnTo>
                <a:lnTo>
                  <a:pt x="11645" y="105790"/>
                </a:lnTo>
                <a:lnTo>
                  <a:pt x="0" y="110616"/>
                </a:lnTo>
                <a:lnTo>
                  <a:pt x="76" y="111760"/>
                </a:lnTo>
                <a:lnTo>
                  <a:pt x="22047" y="217931"/>
                </a:lnTo>
                <a:lnTo>
                  <a:pt x="22161" y="218566"/>
                </a:lnTo>
                <a:lnTo>
                  <a:pt x="25742" y="220344"/>
                </a:lnTo>
                <a:lnTo>
                  <a:pt x="26885" y="220344"/>
                </a:lnTo>
                <a:lnTo>
                  <a:pt x="29692" y="220090"/>
                </a:lnTo>
                <a:lnTo>
                  <a:pt x="31445" y="219837"/>
                </a:lnTo>
                <a:lnTo>
                  <a:pt x="33540" y="219328"/>
                </a:lnTo>
                <a:lnTo>
                  <a:pt x="35648" y="218948"/>
                </a:lnTo>
                <a:lnTo>
                  <a:pt x="38696" y="218059"/>
                </a:lnTo>
                <a:lnTo>
                  <a:pt x="40017" y="217550"/>
                </a:lnTo>
                <a:lnTo>
                  <a:pt x="41071" y="217169"/>
                </a:lnTo>
                <a:lnTo>
                  <a:pt x="42583" y="216153"/>
                </a:lnTo>
                <a:lnTo>
                  <a:pt x="43091" y="215646"/>
                </a:lnTo>
                <a:lnTo>
                  <a:pt x="43586" y="214629"/>
                </a:lnTo>
                <a:lnTo>
                  <a:pt x="43649" y="214122"/>
                </a:lnTo>
                <a:lnTo>
                  <a:pt x="36131" y="177673"/>
                </a:lnTo>
                <a:lnTo>
                  <a:pt x="73806" y="177673"/>
                </a:lnTo>
                <a:lnTo>
                  <a:pt x="77533" y="174751"/>
                </a:lnTo>
                <a:lnTo>
                  <a:pt x="80403" y="171068"/>
                </a:lnTo>
                <a:lnTo>
                  <a:pt x="82280" y="167004"/>
                </a:lnTo>
                <a:lnTo>
                  <a:pt x="48704" y="167004"/>
                </a:lnTo>
                <a:lnTo>
                  <a:pt x="45643" y="166497"/>
                </a:lnTo>
                <a:lnTo>
                  <a:pt x="42494" y="164973"/>
                </a:lnTo>
                <a:lnTo>
                  <a:pt x="39331" y="163575"/>
                </a:lnTo>
                <a:lnTo>
                  <a:pt x="35852" y="161162"/>
                </a:lnTo>
                <a:lnTo>
                  <a:pt x="32054" y="157987"/>
                </a:lnTo>
                <a:lnTo>
                  <a:pt x="26873" y="132968"/>
                </a:lnTo>
                <a:lnTo>
                  <a:pt x="28105" y="130301"/>
                </a:lnTo>
                <a:lnTo>
                  <a:pt x="29337" y="128015"/>
                </a:lnTo>
                <a:lnTo>
                  <a:pt x="30543" y="126237"/>
                </a:lnTo>
                <a:lnTo>
                  <a:pt x="31762" y="124333"/>
                </a:lnTo>
                <a:lnTo>
                  <a:pt x="32994" y="122809"/>
                </a:lnTo>
                <a:lnTo>
                  <a:pt x="35496" y="120268"/>
                </a:lnTo>
                <a:lnTo>
                  <a:pt x="36779" y="119252"/>
                </a:lnTo>
                <a:lnTo>
                  <a:pt x="38087" y="118617"/>
                </a:lnTo>
                <a:lnTo>
                  <a:pt x="39382" y="117855"/>
                </a:lnTo>
                <a:lnTo>
                  <a:pt x="40754" y="117348"/>
                </a:lnTo>
                <a:lnTo>
                  <a:pt x="42164" y="117093"/>
                </a:lnTo>
                <a:lnTo>
                  <a:pt x="43301" y="116839"/>
                </a:lnTo>
                <a:lnTo>
                  <a:pt x="20091" y="116839"/>
                </a:lnTo>
                <a:lnTo>
                  <a:pt x="18237" y="107950"/>
                </a:lnTo>
                <a:lnTo>
                  <a:pt x="18122" y="107314"/>
                </a:lnTo>
                <a:lnTo>
                  <a:pt x="17881" y="106934"/>
                </a:lnTo>
                <a:lnTo>
                  <a:pt x="17132" y="106172"/>
                </a:lnTo>
                <a:lnTo>
                  <a:pt x="16560" y="105917"/>
                </a:lnTo>
                <a:lnTo>
                  <a:pt x="15024" y="105663"/>
                </a:lnTo>
                <a:close/>
              </a:path>
              <a:path w="425450" h="220344">
                <a:moveTo>
                  <a:pt x="73806" y="177673"/>
                </a:moveTo>
                <a:lnTo>
                  <a:pt x="36131" y="177673"/>
                </a:lnTo>
                <a:lnTo>
                  <a:pt x="38303" y="179069"/>
                </a:lnTo>
                <a:lnTo>
                  <a:pt x="52044" y="184276"/>
                </a:lnTo>
                <a:lnTo>
                  <a:pt x="55918" y="184276"/>
                </a:lnTo>
                <a:lnTo>
                  <a:pt x="57988" y="184150"/>
                </a:lnTo>
                <a:lnTo>
                  <a:pt x="60210" y="183641"/>
                </a:lnTo>
                <a:lnTo>
                  <a:pt x="65544" y="182499"/>
                </a:lnTo>
                <a:lnTo>
                  <a:pt x="70078" y="180593"/>
                </a:lnTo>
                <a:lnTo>
                  <a:pt x="73806" y="177673"/>
                </a:lnTo>
                <a:close/>
              </a:path>
              <a:path w="425450" h="220344">
                <a:moveTo>
                  <a:pt x="78992" y="116459"/>
                </a:moveTo>
                <a:lnTo>
                  <a:pt x="45008" y="116459"/>
                </a:lnTo>
                <a:lnTo>
                  <a:pt x="47523" y="116712"/>
                </a:lnTo>
                <a:lnTo>
                  <a:pt x="49720" y="117601"/>
                </a:lnTo>
                <a:lnTo>
                  <a:pt x="59601" y="129793"/>
                </a:lnTo>
                <a:lnTo>
                  <a:pt x="60706" y="132587"/>
                </a:lnTo>
                <a:lnTo>
                  <a:pt x="61582" y="135762"/>
                </a:lnTo>
                <a:lnTo>
                  <a:pt x="62852" y="141859"/>
                </a:lnTo>
                <a:lnTo>
                  <a:pt x="63157" y="144779"/>
                </a:lnTo>
                <a:lnTo>
                  <a:pt x="63157" y="150875"/>
                </a:lnTo>
                <a:lnTo>
                  <a:pt x="51663" y="166369"/>
                </a:lnTo>
                <a:lnTo>
                  <a:pt x="48704" y="167004"/>
                </a:lnTo>
                <a:lnTo>
                  <a:pt x="82280" y="167004"/>
                </a:lnTo>
                <a:lnTo>
                  <a:pt x="84391" y="162305"/>
                </a:lnTo>
                <a:lnTo>
                  <a:pt x="85559" y="157225"/>
                </a:lnTo>
                <a:lnTo>
                  <a:pt x="86207" y="145796"/>
                </a:lnTo>
                <a:lnTo>
                  <a:pt x="85674" y="139573"/>
                </a:lnTo>
                <a:lnTo>
                  <a:pt x="83083" y="127000"/>
                </a:lnTo>
                <a:lnTo>
                  <a:pt x="81406" y="121792"/>
                </a:lnTo>
                <a:lnTo>
                  <a:pt x="78992" y="116459"/>
                </a:lnTo>
                <a:close/>
              </a:path>
              <a:path w="425450" h="220344">
                <a:moveTo>
                  <a:pt x="50253" y="96265"/>
                </a:moveTo>
                <a:lnTo>
                  <a:pt x="44691" y="97409"/>
                </a:lnTo>
                <a:lnTo>
                  <a:pt x="42011" y="97916"/>
                </a:lnTo>
                <a:lnTo>
                  <a:pt x="39560" y="98805"/>
                </a:lnTo>
                <a:lnTo>
                  <a:pt x="35077" y="100837"/>
                </a:lnTo>
                <a:lnTo>
                  <a:pt x="32969" y="102235"/>
                </a:lnTo>
                <a:lnTo>
                  <a:pt x="30987" y="103886"/>
                </a:lnTo>
                <a:lnTo>
                  <a:pt x="29019" y="105410"/>
                </a:lnTo>
                <a:lnTo>
                  <a:pt x="27139" y="107314"/>
                </a:lnTo>
                <a:lnTo>
                  <a:pt x="25374" y="109600"/>
                </a:lnTo>
                <a:lnTo>
                  <a:pt x="23596" y="111760"/>
                </a:lnTo>
                <a:lnTo>
                  <a:pt x="21831" y="114173"/>
                </a:lnTo>
                <a:lnTo>
                  <a:pt x="20091" y="116839"/>
                </a:lnTo>
                <a:lnTo>
                  <a:pt x="43301" y="116839"/>
                </a:lnTo>
                <a:lnTo>
                  <a:pt x="45008" y="116459"/>
                </a:lnTo>
                <a:lnTo>
                  <a:pt x="78992" y="116459"/>
                </a:lnTo>
                <a:lnTo>
                  <a:pt x="55232" y="96392"/>
                </a:lnTo>
                <a:lnTo>
                  <a:pt x="50253" y="96265"/>
                </a:lnTo>
                <a:close/>
              </a:path>
              <a:path w="425450" h="220344">
                <a:moveTo>
                  <a:pt x="162347" y="96900"/>
                </a:moveTo>
                <a:lnTo>
                  <a:pt x="130873" y="96900"/>
                </a:lnTo>
                <a:lnTo>
                  <a:pt x="132829" y="97027"/>
                </a:lnTo>
                <a:lnTo>
                  <a:pt x="134797" y="97281"/>
                </a:lnTo>
                <a:lnTo>
                  <a:pt x="136461" y="97789"/>
                </a:lnTo>
                <a:lnTo>
                  <a:pt x="137807" y="98805"/>
                </a:lnTo>
                <a:lnTo>
                  <a:pt x="139166" y="99694"/>
                </a:lnTo>
                <a:lnTo>
                  <a:pt x="140271" y="101091"/>
                </a:lnTo>
                <a:lnTo>
                  <a:pt x="141986" y="104393"/>
                </a:lnTo>
                <a:lnTo>
                  <a:pt x="142659" y="106552"/>
                </a:lnTo>
                <a:lnTo>
                  <a:pt x="144094" y="113537"/>
                </a:lnTo>
                <a:lnTo>
                  <a:pt x="129920" y="116459"/>
                </a:lnTo>
                <a:lnTo>
                  <a:pt x="124078" y="118110"/>
                </a:lnTo>
                <a:lnTo>
                  <a:pt x="119176" y="120268"/>
                </a:lnTo>
                <a:lnTo>
                  <a:pt x="114274" y="122300"/>
                </a:lnTo>
                <a:lnTo>
                  <a:pt x="110324" y="124840"/>
                </a:lnTo>
                <a:lnTo>
                  <a:pt x="104330" y="130428"/>
                </a:lnTo>
                <a:lnTo>
                  <a:pt x="102298" y="133730"/>
                </a:lnTo>
                <a:lnTo>
                  <a:pt x="100214" y="140842"/>
                </a:lnTo>
                <a:lnTo>
                  <a:pt x="100114" y="145034"/>
                </a:lnTo>
                <a:lnTo>
                  <a:pt x="101879" y="153542"/>
                </a:lnTo>
                <a:lnTo>
                  <a:pt x="125996" y="169544"/>
                </a:lnTo>
                <a:lnTo>
                  <a:pt x="129819" y="169290"/>
                </a:lnTo>
                <a:lnTo>
                  <a:pt x="133858" y="168401"/>
                </a:lnTo>
                <a:lnTo>
                  <a:pt x="138734" y="167386"/>
                </a:lnTo>
                <a:lnTo>
                  <a:pt x="142989" y="165608"/>
                </a:lnTo>
                <a:lnTo>
                  <a:pt x="146608" y="162813"/>
                </a:lnTo>
                <a:lnTo>
                  <a:pt x="150228" y="160147"/>
                </a:lnTo>
                <a:lnTo>
                  <a:pt x="153263" y="156844"/>
                </a:lnTo>
                <a:lnTo>
                  <a:pt x="155537" y="153035"/>
                </a:lnTo>
                <a:lnTo>
                  <a:pt x="131826" y="153035"/>
                </a:lnTo>
                <a:lnTo>
                  <a:pt x="128828" y="152653"/>
                </a:lnTo>
                <a:lnTo>
                  <a:pt x="124040" y="149860"/>
                </a:lnTo>
                <a:lnTo>
                  <a:pt x="122516" y="147574"/>
                </a:lnTo>
                <a:lnTo>
                  <a:pt x="121475" y="142493"/>
                </a:lnTo>
                <a:lnTo>
                  <a:pt x="121488" y="140842"/>
                </a:lnTo>
                <a:lnTo>
                  <a:pt x="146888" y="127000"/>
                </a:lnTo>
                <a:lnTo>
                  <a:pt x="168846" y="127000"/>
                </a:lnTo>
                <a:lnTo>
                  <a:pt x="163017" y="98805"/>
                </a:lnTo>
                <a:lnTo>
                  <a:pt x="162347" y="96900"/>
                </a:lnTo>
                <a:close/>
              </a:path>
              <a:path w="425450" h="220344">
                <a:moveTo>
                  <a:pt x="174176" y="152780"/>
                </a:moveTo>
                <a:lnTo>
                  <a:pt x="155689" y="152780"/>
                </a:lnTo>
                <a:lnTo>
                  <a:pt x="157111" y="159638"/>
                </a:lnTo>
                <a:lnTo>
                  <a:pt x="157479" y="160147"/>
                </a:lnTo>
                <a:lnTo>
                  <a:pt x="158635" y="160909"/>
                </a:lnTo>
                <a:lnTo>
                  <a:pt x="159524" y="161036"/>
                </a:lnTo>
                <a:lnTo>
                  <a:pt x="161937" y="161036"/>
                </a:lnTo>
                <a:lnTo>
                  <a:pt x="166382" y="160147"/>
                </a:lnTo>
                <a:lnTo>
                  <a:pt x="170548" y="159258"/>
                </a:lnTo>
                <a:lnTo>
                  <a:pt x="171729" y="158750"/>
                </a:lnTo>
                <a:lnTo>
                  <a:pt x="172910" y="158368"/>
                </a:lnTo>
                <a:lnTo>
                  <a:pt x="173736" y="157734"/>
                </a:lnTo>
                <a:lnTo>
                  <a:pt x="174218" y="157225"/>
                </a:lnTo>
                <a:lnTo>
                  <a:pt x="174688" y="156590"/>
                </a:lnTo>
                <a:lnTo>
                  <a:pt x="174840" y="155955"/>
                </a:lnTo>
                <a:lnTo>
                  <a:pt x="174176" y="152780"/>
                </a:lnTo>
                <a:close/>
              </a:path>
              <a:path w="425450" h="220344">
                <a:moveTo>
                  <a:pt x="168846" y="127000"/>
                </a:moveTo>
                <a:lnTo>
                  <a:pt x="146888" y="127000"/>
                </a:lnTo>
                <a:lnTo>
                  <a:pt x="149567" y="139953"/>
                </a:lnTo>
                <a:lnTo>
                  <a:pt x="147561" y="143383"/>
                </a:lnTo>
                <a:lnTo>
                  <a:pt x="145453" y="146176"/>
                </a:lnTo>
                <a:lnTo>
                  <a:pt x="143243" y="148209"/>
                </a:lnTo>
                <a:lnTo>
                  <a:pt x="141033" y="150367"/>
                </a:lnTo>
                <a:lnTo>
                  <a:pt x="138417" y="151637"/>
                </a:lnTo>
                <a:lnTo>
                  <a:pt x="131826" y="153035"/>
                </a:lnTo>
                <a:lnTo>
                  <a:pt x="155537" y="153035"/>
                </a:lnTo>
                <a:lnTo>
                  <a:pt x="155689" y="152780"/>
                </a:lnTo>
                <a:lnTo>
                  <a:pt x="174176" y="152780"/>
                </a:lnTo>
                <a:lnTo>
                  <a:pt x="168846" y="127000"/>
                </a:lnTo>
                <a:close/>
              </a:path>
              <a:path w="425450" h="220344">
                <a:moveTo>
                  <a:pt x="135496" y="79248"/>
                </a:moveTo>
                <a:lnTo>
                  <a:pt x="114706" y="83819"/>
                </a:lnTo>
                <a:lnTo>
                  <a:pt x="111671" y="84962"/>
                </a:lnTo>
                <a:lnTo>
                  <a:pt x="108889" y="86233"/>
                </a:lnTo>
                <a:lnTo>
                  <a:pt x="103911" y="89026"/>
                </a:lnTo>
                <a:lnTo>
                  <a:pt x="101765" y="90424"/>
                </a:lnTo>
                <a:lnTo>
                  <a:pt x="99987" y="91948"/>
                </a:lnTo>
                <a:lnTo>
                  <a:pt x="98196" y="93344"/>
                </a:lnTo>
                <a:lnTo>
                  <a:pt x="95250" y="99694"/>
                </a:lnTo>
                <a:lnTo>
                  <a:pt x="95389" y="101091"/>
                </a:lnTo>
                <a:lnTo>
                  <a:pt x="99593" y="110362"/>
                </a:lnTo>
                <a:lnTo>
                  <a:pt x="100152" y="110743"/>
                </a:lnTo>
                <a:lnTo>
                  <a:pt x="100749" y="110743"/>
                </a:lnTo>
                <a:lnTo>
                  <a:pt x="101371" y="110616"/>
                </a:lnTo>
                <a:lnTo>
                  <a:pt x="102285" y="110489"/>
                </a:lnTo>
                <a:lnTo>
                  <a:pt x="103378" y="109854"/>
                </a:lnTo>
                <a:lnTo>
                  <a:pt x="104673" y="108712"/>
                </a:lnTo>
                <a:lnTo>
                  <a:pt x="107568" y="106425"/>
                </a:lnTo>
                <a:lnTo>
                  <a:pt x="125793" y="97662"/>
                </a:lnTo>
                <a:lnTo>
                  <a:pt x="128523" y="97027"/>
                </a:lnTo>
                <a:lnTo>
                  <a:pt x="130873" y="96900"/>
                </a:lnTo>
                <a:lnTo>
                  <a:pt x="162347" y="96900"/>
                </a:lnTo>
                <a:lnTo>
                  <a:pt x="161455" y="94361"/>
                </a:lnTo>
                <a:lnTo>
                  <a:pt x="157378" y="87249"/>
                </a:lnTo>
                <a:lnTo>
                  <a:pt x="154749" y="84581"/>
                </a:lnTo>
                <a:lnTo>
                  <a:pt x="151523" y="82803"/>
                </a:lnTo>
                <a:lnTo>
                  <a:pt x="148297" y="80899"/>
                </a:lnTo>
                <a:lnTo>
                  <a:pt x="144449" y="79883"/>
                </a:lnTo>
                <a:lnTo>
                  <a:pt x="139966" y="79501"/>
                </a:lnTo>
                <a:lnTo>
                  <a:pt x="135496" y="79248"/>
                </a:lnTo>
                <a:close/>
              </a:path>
              <a:path w="425450" h="220344">
                <a:moveTo>
                  <a:pt x="195922" y="68199"/>
                </a:moveTo>
                <a:lnTo>
                  <a:pt x="194957" y="68199"/>
                </a:lnTo>
                <a:lnTo>
                  <a:pt x="192506" y="68452"/>
                </a:lnTo>
                <a:lnTo>
                  <a:pt x="180581" y="73278"/>
                </a:lnTo>
                <a:lnTo>
                  <a:pt x="180657" y="74422"/>
                </a:lnTo>
                <a:lnTo>
                  <a:pt x="196461" y="150749"/>
                </a:lnTo>
                <a:lnTo>
                  <a:pt x="196573" y="151129"/>
                </a:lnTo>
                <a:lnTo>
                  <a:pt x="196773" y="151511"/>
                </a:lnTo>
                <a:lnTo>
                  <a:pt x="197205" y="151764"/>
                </a:lnTo>
                <a:lnTo>
                  <a:pt x="197637" y="152146"/>
                </a:lnTo>
                <a:lnTo>
                  <a:pt x="198297" y="152400"/>
                </a:lnTo>
                <a:lnTo>
                  <a:pt x="200063" y="152653"/>
                </a:lnTo>
                <a:lnTo>
                  <a:pt x="201193" y="152653"/>
                </a:lnTo>
                <a:lnTo>
                  <a:pt x="202590" y="152526"/>
                </a:lnTo>
                <a:lnTo>
                  <a:pt x="203987" y="152273"/>
                </a:lnTo>
                <a:lnTo>
                  <a:pt x="205727" y="152018"/>
                </a:lnTo>
                <a:lnTo>
                  <a:pt x="207835" y="151637"/>
                </a:lnTo>
                <a:lnTo>
                  <a:pt x="209943" y="151129"/>
                </a:lnTo>
                <a:lnTo>
                  <a:pt x="211658" y="150749"/>
                </a:lnTo>
                <a:lnTo>
                  <a:pt x="212991" y="150367"/>
                </a:lnTo>
                <a:lnTo>
                  <a:pt x="215379" y="149478"/>
                </a:lnTo>
                <a:lnTo>
                  <a:pt x="216141" y="148971"/>
                </a:lnTo>
                <a:lnTo>
                  <a:pt x="216903" y="148589"/>
                </a:lnTo>
                <a:lnTo>
                  <a:pt x="217411" y="148081"/>
                </a:lnTo>
                <a:lnTo>
                  <a:pt x="217919" y="147065"/>
                </a:lnTo>
                <a:lnTo>
                  <a:pt x="217995" y="146558"/>
                </a:lnTo>
                <a:lnTo>
                  <a:pt x="208076" y="98551"/>
                </a:lnTo>
                <a:lnTo>
                  <a:pt x="209143" y="95758"/>
                </a:lnTo>
                <a:lnTo>
                  <a:pt x="217652" y="83438"/>
                </a:lnTo>
                <a:lnTo>
                  <a:pt x="218744" y="82676"/>
                </a:lnTo>
                <a:lnTo>
                  <a:pt x="219887" y="82168"/>
                </a:lnTo>
                <a:lnTo>
                  <a:pt x="221081" y="81914"/>
                </a:lnTo>
                <a:lnTo>
                  <a:pt x="222097" y="81661"/>
                </a:lnTo>
                <a:lnTo>
                  <a:pt x="231089" y="81661"/>
                </a:lnTo>
                <a:lnTo>
                  <a:pt x="231711" y="80899"/>
                </a:lnTo>
                <a:lnTo>
                  <a:pt x="231901" y="80390"/>
                </a:lnTo>
                <a:lnTo>
                  <a:pt x="231937" y="80010"/>
                </a:lnTo>
                <a:lnTo>
                  <a:pt x="200952" y="80010"/>
                </a:lnTo>
                <a:lnTo>
                  <a:pt x="198996" y="70612"/>
                </a:lnTo>
                <a:lnTo>
                  <a:pt x="196634" y="68452"/>
                </a:lnTo>
                <a:lnTo>
                  <a:pt x="195922" y="68199"/>
                </a:lnTo>
                <a:close/>
              </a:path>
              <a:path w="425450" h="220344">
                <a:moveTo>
                  <a:pt x="231089" y="81661"/>
                </a:moveTo>
                <a:lnTo>
                  <a:pt x="225666" y="81661"/>
                </a:lnTo>
                <a:lnTo>
                  <a:pt x="227190" y="81914"/>
                </a:lnTo>
                <a:lnTo>
                  <a:pt x="227876" y="81914"/>
                </a:lnTo>
                <a:lnTo>
                  <a:pt x="229095" y="82168"/>
                </a:lnTo>
                <a:lnTo>
                  <a:pt x="229628" y="82168"/>
                </a:lnTo>
                <a:lnTo>
                  <a:pt x="230073" y="82041"/>
                </a:lnTo>
                <a:lnTo>
                  <a:pt x="230644" y="81914"/>
                </a:lnTo>
                <a:lnTo>
                  <a:pt x="231089" y="81661"/>
                </a:lnTo>
                <a:close/>
              </a:path>
              <a:path w="425450" h="220344">
                <a:moveTo>
                  <a:pt x="225132" y="61087"/>
                </a:moveTo>
                <a:lnTo>
                  <a:pt x="221475" y="61087"/>
                </a:lnTo>
                <a:lnTo>
                  <a:pt x="220611" y="61213"/>
                </a:lnTo>
                <a:lnTo>
                  <a:pt x="219735" y="61213"/>
                </a:lnTo>
                <a:lnTo>
                  <a:pt x="218935" y="61340"/>
                </a:lnTo>
                <a:lnTo>
                  <a:pt x="218198" y="61594"/>
                </a:lnTo>
                <a:lnTo>
                  <a:pt x="216611" y="61849"/>
                </a:lnTo>
                <a:lnTo>
                  <a:pt x="205130" y="71881"/>
                </a:lnTo>
                <a:lnTo>
                  <a:pt x="203746" y="74040"/>
                </a:lnTo>
                <a:lnTo>
                  <a:pt x="202349" y="76835"/>
                </a:lnTo>
                <a:lnTo>
                  <a:pt x="200952" y="80010"/>
                </a:lnTo>
                <a:lnTo>
                  <a:pt x="231937" y="80010"/>
                </a:lnTo>
                <a:lnTo>
                  <a:pt x="229895" y="66548"/>
                </a:lnTo>
                <a:lnTo>
                  <a:pt x="229590" y="65277"/>
                </a:lnTo>
                <a:lnTo>
                  <a:pt x="229311" y="64388"/>
                </a:lnTo>
                <a:lnTo>
                  <a:pt x="229082" y="63880"/>
                </a:lnTo>
                <a:lnTo>
                  <a:pt x="228841" y="63246"/>
                </a:lnTo>
                <a:lnTo>
                  <a:pt x="226606" y="61340"/>
                </a:lnTo>
                <a:lnTo>
                  <a:pt x="225132" y="61087"/>
                </a:lnTo>
                <a:close/>
              </a:path>
              <a:path w="425450" h="220344">
                <a:moveTo>
                  <a:pt x="272330" y="75184"/>
                </a:moveTo>
                <a:lnTo>
                  <a:pt x="250012" y="75184"/>
                </a:lnTo>
                <a:lnTo>
                  <a:pt x="259029" y="118744"/>
                </a:lnTo>
                <a:lnTo>
                  <a:pt x="260350" y="122681"/>
                </a:lnTo>
                <a:lnTo>
                  <a:pt x="262013" y="125856"/>
                </a:lnTo>
                <a:lnTo>
                  <a:pt x="263690" y="129159"/>
                </a:lnTo>
                <a:lnTo>
                  <a:pt x="280428" y="137287"/>
                </a:lnTo>
                <a:lnTo>
                  <a:pt x="284238" y="137033"/>
                </a:lnTo>
                <a:lnTo>
                  <a:pt x="288493" y="136143"/>
                </a:lnTo>
                <a:lnTo>
                  <a:pt x="290093" y="135889"/>
                </a:lnTo>
                <a:lnTo>
                  <a:pt x="291655" y="135381"/>
                </a:lnTo>
                <a:lnTo>
                  <a:pt x="293179" y="135000"/>
                </a:lnTo>
                <a:lnTo>
                  <a:pt x="294703" y="134492"/>
                </a:lnTo>
                <a:lnTo>
                  <a:pt x="296100" y="133858"/>
                </a:lnTo>
                <a:lnTo>
                  <a:pt x="297370" y="133350"/>
                </a:lnTo>
                <a:lnTo>
                  <a:pt x="298653" y="132714"/>
                </a:lnTo>
                <a:lnTo>
                  <a:pt x="303288" y="125094"/>
                </a:lnTo>
                <a:lnTo>
                  <a:pt x="303047" y="123189"/>
                </a:lnTo>
                <a:lnTo>
                  <a:pt x="302209" y="118999"/>
                </a:lnTo>
                <a:lnTo>
                  <a:pt x="301866" y="117728"/>
                </a:lnTo>
                <a:lnTo>
                  <a:pt x="286969" y="117728"/>
                </a:lnTo>
                <a:lnTo>
                  <a:pt x="284429" y="117221"/>
                </a:lnTo>
                <a:lnTo>
                  <a:pt x="282689" y="115315"/>
                </a:lnTo>
                <a:lnTo>
                  <a:pt x="280949" y="113537"/>
                </a:lnTo>
                <a:lnTo>
                  <a:pt x="279653" y="110616"/>
                </a:lnTo>
                <a:lnTo>
                  <a:pt x="272330" y="75184"/>
                </a:lnTo>
                <a:close/>
              </a:path>
              <a:path w="425450" h="220344">
                <a:moveTo>
                  <a:pt x="299212" y="113284"/>
                </a:moveTo>
                <a:lnTo>
                  <a:pt x="298526" y="113284"/>
                </a:lnTo>
                <a:lnTo>
                  <a:pt x="297713" y="113537"/>
                </a:lnTo>
                <a:lnTo>
                  <a:pt x="297268" y="113918"/>
                </a:lnTo>
                <a:lnTo>
                  <a:pt x="296824" y="114173"/>
                </a:lnTo>
                <a:lnTo>
                  <a:pt x="286969" y="117728"/>
                </a:lnTo>
                <a:lnTo>
                  <a:pt x="301866" y="117728"/>
                </a:lnTo>
                <a:lnTo>
                  <a:pt x="301409" y="116459"/>
                </a:lnTo>
                <a:lnTo>
                  <a:pt x="301109" y="115697"/>
                </a:lnTo>
                <a:lnTo>
                  <a:pt x="300837" y="114935"/>
                </a:lnTo>
                <a:lnTo>
                  <a:pt x="300253" y="113918"/>
                </a:lnTo>
                <a:lnTo>
                  <a:pt x="299923" y="113537"/>
                </a:lnTo>
                <a:lnTo>
                  <a:pt x="299212" y="113284"/>
                </a:lnTo>
                <a:close/>
              </a:path>
              <a:path w="425450" h="220344">
                <a:moveTo>
                  <a:pt x="260667" y="34036"/>
                </a:moveTo>
                <a:lnTo>
                  <a:pt x="259537" y="34036"/>
                </a:lnTo>
                <a:lnTo>
                  <a:pt x="256692" y="34289"/>
                </a:lnTo>
                <a:lnTo>
                  <a:pt x="254927" y="34543"/>
                </a:lnTo>
                <a:lnTo>
                  <a:pt x="252818" y="35051"/>
                </a:lnTo>
                <a:lnTo>
                  <a:pt x="250774" y="35433"/>
                </a:lnTo>
                <a:lnTo>
                  <a:pt x="249072" y="35813"/>
                </a:lnTo>
                <a:lnTo>
                  <a:pt x="247713" y="36322"/>
                </a:lnTo>
                <a:lnTo>
                  <a:pt x="246341" y="36702"/>
                </a:lnTo>
                <a:lnTo>
                  <a:pt x="242785" y="40259"/>
                </a:lnTo>
                <a:lnTo>
                  <a:pt x="246418" y="57785"/>
                </a:lnTo>
                <a:lnTo>
                  <a:pt x="237375" y="59562"/>
                </a:lnTo>
                <a:lnTo>
                  <a:pt x="235013" y="63626"/>
                </a:lnTo>
                <a:lnTo>
                  <a:pt x="235203" y="65912"/>
                </a:lnTo>
                <a:lnTo>
                  <a:pt x="239801" y="77215"/>
                </a:lnTo>
                <a:lnTo>
                  <a:pt x="240880" y="77088"/>
                </a:lnTo>
                <a:lnTo>
                  <a:pt x="250012" y="75184"/>
                </a:lnTo>
                <a:lnTo>
                  <a:pt x="272330" y="75184"/>
                </a:lnTo>
                <a:lnTo>
                  <a:pt x="271411" y="70738"/>
                </a:lnTo>
                <a:lnTo>
                  <a:pt x="288036" y="67310"/>
                </a:lnTo>
                <a:lnTo>
                  <a:pt x="289115" y="67055"/>
                </a:lnTo>
                <a:lnTo>
                  <a:pt x="289801" y="66166"/>
                </a:lnTo>
                <a:lnTo>
                  <a:pt x="290332" y="63626"/>
                </a:lnTo>
                <a:lnTo>
                  <a:pt x="290207" y="60960"/>
                </a:lnTo>
                <a:lnTo>
                  <a:pt x="289217" y="56261"/>
                </a:lnTo>
                <a:lnTo>
                  <a:pt x="288861" y="54863"/>
                </a:lnTo>
                <a:lnTo>
                  <a:pt x="288342" y="53339"/>
                </a:lnTo>
                <a:lnTo>
                  <a:pt x="267817" y="53339"/>
                </a:lnTo>
                <a:lnTo>
                  <a:pt x="264185" y="35813"/>
                </a:lnTo>
                <a:lnTo>
                  <a:pt x="263906" y="35305"/>
                </a:lnTo>
                <a:lnTo>
                  <a:pt x="263042" y="34543"/>
                </a:lnTo>
                <a:lnTo>
                  <a:pt x="262394" y="34289"/>
                </a:lnTo>
                <a:lnTo>
                  <a:pt x="260667" y="34036"/>
                </a:lnTo>
                <a:close/>
              </a:path>
              <a:path w="425450" h="220344">
                <a:moveTo>
                  <a:pt x="285445" y="49784"/>
                </a:moveTo>
                <a:lnTo>
                  <a:pt x="284924" y="49784"/>
                </a:lnTo>
                <a:lnTo>
                  <a:pt x="267817" y="53339"/>
                </a:lnTo>
                <a:lnTo>
                  <a:pt x="288342" y="53339"/>
                </a:lnTo>
                <a:lnTo>
                  <a:pt x="288112" y="52704"/>
                </a:lnTo>
                <a:lnTo>
                  <a:pt x="287705" y="51815"/>
                </a:lnTo>
                <a:lnTo>
                  <a:pt x="287286" y="51180"/>
                </a:lnTo>
                <a:lnTo>
                  <a:pt x="286423" y="50164"/>
                </a:lnTo>
                <a:lnTo>
                  <a:pt x="285927" y="50037"/>
                </a:lnTo>
                <a:lnTo>
                  <a:pt x="285445" y="49784"/>
                </a:lnTo>
                <a:close/>
              </a:path>
              <a:path w="425450" h="220344">
                <a:moveTo>
                  <a:pt x="387535" y="25780"/>
                </a:moveTo>
                <a:lnTo>
                  <a:pt x="364261" y="25780"/>
                </a:lnTo>
                <a:lnTo>
                  <a:pt x="379107" y="97662"/>
                </a:lnTo>
                <a:lnTo>
                  <a:pt x="358559" y="101853"/>
                </a:lnTo>
                <a:lnTo>
                  <a:pt x="356350" y="106552"/>
                </a:lnTo>
                <a:lnTo>
                  <a:pt x="356489" y="108330"/>
                </a:lnTo>
                <a:lnTo>
                  <a:pt x="356704" y="109727"/>
                </a:lnTo>
                <a:lnTo>
                  <a:pt x="357377" y="112902"/>
                </a:lnTo>
                <a:lnTo>
                  <a:pt x="357733" y="114300"/>
                </a:lnTo>
                <a:lnTo>
                  <a:pt x="358139" y="115315"/>
                </a:lnTo>
                <a:lnTo>
                  <a:pt x="358533" y="116459"/>
                </a:lnTo>
                <a:lnTo>
                  <a:pt x="361226" y="119252"/>
                </a:lnTo>
                <a:lnTo>
                  <a:pt x="361683" y="119252"/>
                </a:lnTo>
                <a:lnTo>
                  <a:pt x="362140" y="119125"/>
                </a:lnTo>
                <a:lnTo>
                  <a:pt x="423011" y="106552"/>
                </a:lnTo>
                <a:lnTo>
                  <a:pt x="423951" y="106299"/>
                </a:lnTo>
                <a:lnTo>
                  <a:pt x="424624" y="105537"/>
                </a:lnTo>
                <a:lnTo>
                  <a:pt x="424878" y="105028"/>
                </a:lnTo>
                <a:lnTo>
                  <a:pt x="425204" y="103631"/>
                </a:lnTo>
                <a:lnTo>
                  <a:pt x="425183" y="100329"/>
                </a:lnTo>
                <a:lnTo>
                  <a:pt x="424992" y="98933"/>
                </a:lnTo>
                <a:lnTo>
                  <a:pt x="424319" y="95758"/>
                </a:lnTo>
                <a:lnTo>
                  <a:pt x="423964" y="94361"/>
                </a:lnTo>
                <a:lnTo>
                  <a:pt x="423500" y="92963"/>
                </a:lnTo>
                <a:lnTo>
                  <a:pt x="401446" y="92963"/>
                </a:lnTo>
                <a:lnTo>
                  <a:pt x="387535" y="25780"/>
                </a:lnTo>
                <a:close/>
              </a:path>
              <a:path w="425450" h="220344">
                <a:moveTo>
                  <a:pt x="419938" y="89153"/>
                </a:moveTo>
                <a:lnTo>
                  <a:pt x="419430" y="89280"/>
                </a:lnTo>
                <a:lnTo>
                  <a:pt x="401446" y="92963"/>
                </a:lnTo>
                <a:lnTo>
                  <a:pt x="423500" y="92963"/>
                </a:lnTo>
                <a:lnTo>
                  <a:pt x="420941" y="89408"/>
                </a:lnTo>
                <a:lnTo>
                  <a:pt x="419938" y="89153"/>
                </a:lnTo>
                <a:close/>
              </a:path>
              <a:path w="425450" h="220344">
                <a:moveTo>
                  <a:pt x="379742" y="0"/>
                </a:moveTo>
                <a:lnTo>
                  <a:pt x="378701" y="126"/>
                </a:lnTo>
                <a:lnTo>
                  <a:pt x="377342" y="253"/>
                </a:lnTo>
                <a:lnTo>
                  <a:pt x="375996" y="508"/>
                </a:lnTo>
                <a:lnTo>
                  <a:pt x="374230" y="762"/>
                </a:lnTo>
                <a:lnTo>
                  <a:pt x="372071" y="1269"/>
                </a:lnTo>
                <a:lnTo>
                  <a:pt x="370319" y="1650"/>
                </a:lnTo>
                <a:lnTo>
                  <a:pt x="363931" y="3428"/>
                </a:lnTo>
                <a:lnTo>
                  <a:pt x="363537" y="3555"/>
                </a:lnTo>
                <a:lnTo>
                  <a:pt x="363143" y="3810"/>
                </a:lnTo>
                <a:lnTo>
                  <a:pt x="362826" y="4063"/>
                </a:lnTo>
                <a:lnTo>
                  <a:pt x="362585" y="4444"/>
                </a:lnTo>
                <a:lnTo>
                  <a:pt x="342061" y="24637"/>
                </a:lnTo>
                <a:lnTo>
                  <a:pt x="341464" y="25273"/>
                </a:lnTo>
                <a:lnTo>
                  <a:pt x="341020" y="25780"/>
                </a:lnTo>
                <a:lnTo>
                  <a:pt x="340702" y="26288"/>
                </a:lnTo>
                <a:lnTo>
                  <a:pt x="340385" y="26669"/>
                </a:lnTo>
                <a:lnTo>
                  <a:pt x="340182" y="27304"/>
                </a:lnTo>
                <a:lnTo>
                  <a:pt x="339979" y="28701"/>
                </a:lnTo>
                <a:lnTo>
                  <a:pt x="339991" y="29463"/>
                </a:lnTo>
                <a:lnTo>
                  <a:pt x="344106" y="41401"/>
                </a:lnTo>
                <a:lnTo>
                  <a:pt x="344805" y="41401"/>
                </a:lnTo>
                <a:lnTo>
                  <a:pt x="364261" y="25780"/>
                </a:lnTo>
                <a:lnTo>
                  <a:pt x="387535" y="25780"/>
                </a:lnTo>
                <a:lnTo>
                  <a:pt x="382485" y="1397"/>
                </a:lnTo>
                <a:lnTo>
                  <a:pt x="382295" y="888"/>
                </a:lnTo>
                <a:lnTo>
                  <a:pt x="381698" y="380"/>
                </a:lnTo>
                <a:lnTo>
                  <a:pt x="381177" y="126"/>
                </a:lnTo>
                <a:lnTo>
                  <a:pt x="380466" y="126"/>
                </a:lnTo>
                <a:lnTo>
                  <a:pt x="3797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63951" y="1203960"/>
            <a:ext cx="6192520" cy="3599815"/>
          </a:xfrm>
          <a:custGeom>
            <a:avLst/>
            <a:gdLst/>
            <a:ahLst/>
            <a:cxnLst/>
            <a:rect l="l" t="t" r="r" b="b"/>
            <a:pathLst>
              <a:path w="6192520" h="3599815">
                <a:moveTo>
                  <a:pt x="0" y="3599688"/>
                </a:moveTo>
                <a:lnTo>
                  <a:pt x="6192011" y="3599688"/>
                </a:lnTo>
                <a:lnTo>
                  <a:pt x="6192011" y="0"/>
                </a:lnTo>
                <a:lnTo>
                  <a:pt x="0" y="0"/>
                </a:lnTo>
                <a:lnTo>
                  <a:pt x="0" y="3599688"/>
                </a:lnTo>
                <a:close/>
              </a:path>
            </a:pathLst>
          </a:custGeom>
          <a:solidFill>
            <a:srgbClr val="6D7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805421" y="1924050"/>
            <a:ext cx="1475740" cy="570230"/>
          </a:xfrm>
          <a:prstGeom prst="rect">
            <a:avLst/>
          </a:prstGeom>
          <a:solidFill>
            <a:srgbClr val="6D767C"/>
          </a:solidFill>
          <a:ln w="19811">
            <a:solidFill>
              <a:srgbClr val="FFFFFF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90805" marR="114300">
              <a:lnSpc>
                <a:spcPct val="150000"/>
              </a:lnSpc>
              <a:spcBef>
                <a:spcPts val="90"/>
              </a:spcBef>
            </a:pP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后车窗顶部绿植表情 包公仔标示物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19165" y="2058923"/>
            <a:ext cx="1178560" cy="115570"/>
          </a:xfrm>
          <a:custGeom>
            <a:avLst/>
            <a:gdLst/>
            <a:ahLst/>
            <a:cxnLst/>
            <a:rect l="l" t="t" r="r" b="b"/>
            <a:pathLst>
              <a:path w="1178559" h="115569">
                <a:moveTo>
                  <a:pt x="1177670" y="0"/>
                </a:moveTo>
                <a:lnTo>
                  <a:pt x="1157859" y="888"/>
                </a:lnTo>
                <a:lnTo>
                  <a:pt x="1158748" y="20700"/>
                </a:lnTo>
                <a:lnTo>
                  <a:pt x="1178560" y="19812"/>
                </a:lnTo>
                <a:lnTo>
                  <a:pt x="1177670" y="0"/>
                </a:lnTo>
                <a:close/>
              </a:path>
              <a:path w="1178559" h="115569">
                <a:moveTo>
                  <a:pt x="1138047" y="1777"/>
                </a:moveTo>
                <a:lnTo>
                  <a:pt x="1118235" y="2793"/>
                </a:lnTo>
                <a:lnTo>
                  <a:pt x="1119124" y="22478"/>
                </a:lnTo>
                <a:lnTo>
                  <a:pt x="1138936" y="21589"/>
                </a:lnTo>
                <a:lnTo>
                  <a:pt x="1138047" y="1777"/>
                </a:lnTo>
                <a:close/>
              </a:path>
              <a:path w="1178559" h="115569">
                <a:moveTo>
                  <a:pt x="1098423" y="3682"/>
                </a:moveTo>
                <a:lnTo>
                  <a:pt x="1078611" y="4571"/>
                </a:lnTo>
                <a:lnTo>
                  <a:pt x="1079627" y="24383"/>
                </a:lnTo>
                <a:lnTo>
                  <a:pt x="1099312" y="23368"/>
                </a:lnTo>
                <a:lnTo>
                  <a:pt x="1098423" y="3682"/>
                </a:lnTo>
                <a:close/>
              </a:path>
              <a:path w="1178559" h="115569">
                <a:moveTo>
                  <a:pt x="1058926" y="5461"/>
                </a:moveTo>
                <a:lnTo>
                  <a:pt x="1039113" y="6350"/>
                </a:lnTo>
                <a:lnTo>
                  <a:pt x="1040003" y="26162"/>
                </a:lnTo>
                <a:lnTo>
                  <a:pt x="1059814" y="25273"/>
                </a:lnTo>
                <a:lnTo>
                  <a:pt x="1058926" y="5461"/>
                </a:lnTo>
                <a:close/>
              </a:path>
              <a:path w="1178559" h="115569">
                <a:moveTo>
                  <a:pt x="1019302" y="7238"/>
                </a:moveTo>
                <a:lnTo>
                  <a:pt x="999489" y="8127"/>
                </a:lnTo>
                <a:lnTo>
                  <a:pt x="1000379" y="27939"/>
                </a:lnTo>
                <a:lnTo>
                  <a:pt x="1020190" y="27050"/>
                </a:lnTo>
                <a:lnTo>
                  <a:pt x="1019302" y="7238"/>
                </a:lnTo>
                <a:close/>
              </a:path>
              <a:path w="1178559" h="115569">
                <a:moveTo>
                  <a:pt x="979678" y="9143"/>
                </a:moveTo>
                <a:lnTo>
                  <a:pt x="959866" y="10032"/>
                </a:lnTo>
                <a:lnTo>
                  <a:pt x="960882" y="29718"/>
                </a:lnTo>
                <a:lnTo>
                  <a:pt x="980567" y="28828"/>
                </a:lnTo>
                <a:lnTo>
                  <a:pt x="979678" y="9143"/>
                </a:lnTo>
                <a:close/>
              </a:path>
              <a:path w="1178559" h="115569">
                <a:moveTo>
                  <a:pt x="940181" y="10921"/>
                </a:moveTo>
                <a:lnTo>
                  <a:pt x="920369" y="11811"/>
                </a:lnTo>
                <a:lnTo>
                  <a:pt x="921258" y="31623"/>
                </a:lnTo>
                <a:lnTo>
                  <a:pt x="941070" y="30733"/>
                </a:lnTo>
                <a:lnTo>
                  <a:pt x="940181" y="10921"/>
                </a:lnTo>
                <a:close/>
              </a:path>
              <a:path w="1178559" h="115569">
                <a:moveTo>
                  <a:pt x="900557" y="12700"/>
                </a:moveTo>
                <a:lnTo>
                  <a:pt x="880745" y="13588"/>
                </a:lnTo>
                <a:lnTo>
                  <a:pt x="881634" y="33400"/>
                </a:lnTo>
                <a:lnTo>
                  <a:pt x="901446" y="32512"/>
                </a:lnTo>
                <a:lnTo>
                  <a:pt x="900557" y="12700"/>
                </a:lnTo>
                <a:close/>
              </a:path>
              <a:path w="1178559" h="115569">
                <a:moveTo>
                  <a:pt x="860933" y="14477"/>
                </a:moveTo>
                <a:lnTo>
                  <a:pt x="841121" y="15493"/>
                </a:lnTo>
                <a:lnTo>
                  <a:pt x="842137" y="35178"/>
                </a:lnTo>
                <a:lnTo>
                  <a:pt x="861822" y="34289"/>
                </a:lnTo>
                <a:lnTo>
                  <a:pt x="860933" y="14477"/>
                </a:lnTo>
                <a:close/>
              </a:path>
              <a:path w="1178559" h="115569">
                <a:moveTo>
                  <a:pt x="821436" y="16382"/>
                </a:moveTo>
                <a:lnTo>
                  <a:pt x="801624" y="17271"/>
                </a:lnTo>
                <a:lnTo>
                  <a:pt x="802513" y="37083"/>
                </a:lnTo>
                <a:lnTo>
                  <a:pt x="822325" y="36194"/>
                </a:lnTo>
                <a:lnTo>
                  <a:pt x="821436" y="16382"/>
                </a:lnTo>
                <a:close/>
              </a:path>
              <a:path w="1178559" h="115569">
                <a:moveTo>
                  <a:pt x="781812" y="18161"/>
                </a:moveTo>
                <a:lnTo>
                  <a:pt x="762000" y="19050"/>
                </a:lnTo>
                <a:lnTo>
                  <a:pt x="762888" y="38862"/>
                </a:lnTo>
                <a:lnTo>
                  <a:pt x="782701" y="37973"/>
                </a:lnTo>
                <a:lnTo>
                  <a:pt x="781812" y="18161"/>
                </a:lnTo>
                <a:close/>
              </a:path>
              <a:path w="1178559" h="115569">
                <a:moveTo>
                  <a:pt x="742188" y="19938"/>
                </a:moveTo>
                <a:lnTo>
                  <a:pt x="722376" y="20827"/>
                </a:lnTo>
                <a:lnTo>
                  <a:pt x="723392" y="40639"/>
                </a:lnTo>
                <a:lnTo>
                  <a:pt x="743076" y="39750"/>
                </a:lnTo>
                <a:lnTo>
                  <a:pt x="742188" y="19938"/>
                </a:lnTo>
                <a:close/>
              </a:path>
              <a:path w="1178559" h="115569">
                <a:moveTo>
                  <a:pt x="702691" y="21843"/>
                </a:moveTo>
                <a:lnTo>
                  <a:pt x="682879" y="22732"/>
                </a:lnTo>
                <a:lnTo>
                  <a:pt x="683768" y="42544"/>
                </a:lnTo>
                <a:lnTo>
                  <a:pt x="703580" y="41528"/>
                </a:lnTo>
                <a:lnTo>
                  <a:pt x="702691" y="21843"/>
                </a:lnTo>
                <a:close/>
              </a:path>
              <a:path w="1178559" h="115569">
                <a:moveTo>
                  <a:pt x="663067" y="23621"/>
                </a:moveTo>
                <a:lnTo>
                  <a:pt x="643255" y="24511"/>
                </a:lnTo>
                <a:lnTo>
                  <a:pt x="644144" y="44323"/>
                </a:lnTo>
                <a:lnTo>
                  <a:pt x="663956" y="43433"/>
                </a:lnTo>
                <a:lnTo>
                  <a:pt x="663067" y="23621"/>
                </a:lnTo>
                <a:close/>
              </a:path>
              <a:path w="1178559" h="115569">
                <a:moveTo>
                  <a:pt x="623443" y="25400"/>
                </a:moveTo>
                <a:lnTo>
                  <a:pt x="603631" y="26288"/>
                </a:lnTo>
                <a:lnTo>
                  <a:pt x="604647" y="46100"/>
                </a:lnTo>
                <a:lnTo>
                  <a:pt x="624332" y="45212"/>
                </a:lnTo>
                <a:lnTo>
                  <a:pt x="623443" y="25400"/>
                </a:lnTo>
                <a:close/>
              </a:path>
              <a:path w="1178559" h="115569">
                <a:moveTo>
                  <a:pt x="583946" y="27177"/>
                </a:moveTo>
                <a:lnTo>
                  <a:pt x="564134" y="28193"/>
                </a:lnTo>
                <a:lnTo>
                  <a:pt x="565023" y="47878"/>
                </a:lnTo>
                <a:lnTo>
                  <a:pt x="584835" y="46989"/>
                </a:lnTo>
                <a:lnTo>
                  <a:pt x="583946" y="27177"/>
                </a:lnTo>
                <a:close/>
              </a:path>
              <a:path w="1178559" h="115569">
                <a:moveTo>
                  <a:pt x="544322" y="29082"/>
                </a:moveTo>
                <a:lnTo>
                  <a:pt x="524510" y="29971"/>
                </a:lnTo>
                <a:lnTo>
                  <a:pt x="525399" y="49783"/>
                </a:lnTo>
                <a:lnTo>
                  <a:pt x="545211" y="48894"/>
                </a:lnTo>
                <a:lnTo>
                  <a:pt x="544322" y="29082"/>
                </a:lnTo>
                <a:close/>
              </a:path>
              <a:path w="1178559" h="115569">
                <a:moveTo>
                  <a:pt x="504698" y="30861"/>
                </a:moveTo>
                <a:lnTo>
                  <a:pt x="484886" y="31750"/>
                </a:lnTo>
                <a:lnTo>
                  <a:pt x="485901" y="51562"/>
                </a:lnTo>
                <a:lnTo>
                  <a:pt x="505587" y="50673"/>
                </a:lnTo>
                <a:lnTo>
                  <a:pt x="504698" y="30861"/>
                </a:lnTo>
                <a:close/>
              </a:path>
              <a:path w="1178559" h="115569">
                <a:moveTo>
                  <a:pt x="465200" y="32638"/>
                </a:moveTo>
                <a:lnTo>
                  <a:pt x="445388" y="33527"/>
                </a:lnTo>
                <a:lnTo>
                  <a:pt x="446278" y="53339"/>
                </a:lnTo>
                <a:lnTo>
                  <a:pt x="466089" y="52450"/>
                </a:lnTo>
                <a:lnTo>
                  <a:pt x="465200" y="32638"/>
                </a:lnTo>
                <a:close/>
              </a:path>
              <a:path w="1178559" h="115569">
                <a:moveTo>
                  <a:pt x="425576" y="34543"/>
                </a:moveTo>
                <a:lnTo>
                  <a:pt x="405764" y="35432"/>
                </a:lnTo>
                <a:lnTo>
                  <a:pt x="406654" y="55244"/>
                </a:lnTo>
                <a:lnTo>
                  <a:pt x="426466" y="54228"/>
                </a:lnTo>
                <a:lnTo>
                  <a:pt x="425576" y="34543"/>
                </a:lnTo>
                <a:close/>
              </a:path>
              <a:path w="1178559" h="115569">
                <a:moveTo>
                  <a:pt x="385953" y="36321"/>
                </a:moveTo>
                <a:lnTo>
                  <a:pt x="366141" y="37211"/>
                </a:lnTo>
                <a:lnTo>
                  <a:pt x="367157" y="57023"/>
                </a:lnTo>
                <a:lnTo>
                  <a:pt x="386842" y="56133"/>
                </a:lnTo>
                <a:lnTo>
                  <a:pt x="385953" y="36321"/>
                </a:lnTo>
                <a:close/>
              </a:path>
              <a:path w="1178559" h="115569">
                <a:moveTo>
                  <a:pt x="346456" y="38100"/>
                </a:moveTo>
                <a:lnTo>
                  <a:pt x="326644" y="38988"/>
                </a:lnTo>
                <a:lnTo>
                  <a:pt x="327533" y="58800"/>
                </a:lnTo>
                <a:lnTo>
                  <a:pt x="347345" y="57912"/>
                </a:lnTo>
                <a:lnTo>
                  <a:pt x="346456" y="38100"/>
                </a:lnTo>
                <a:close/>
              </a:path>
              <a:path w="1178559" h="115569">
                <a:moveTo>
                  <a:pt x="306832" y="39877"/>
                </a:moveTo>
                <a:lnTo>
                  <a:pt x="287020" y="40893"/>
                </a:lnTo>
                <a:lnTo>
                  <a:pt x="287909" y="60578"/>
                </a:lnTo>
                <a:lnTo>
                  <a:pt x="307721" y="59689"/>
                </a:lnTo>
                <a:lnTo>
                  <a:pt x="306832" y="39877"/>
                </a:lnTo>
                <a:close/>
              </a:path>
              <a:path w="1178559" h="115569">
                <a:moveTo>
                  <a:pt x="267208" y="41782"/>
                </a:moveTo>
                <a:lnTo>
                  <a:pt x="247396" y="42671"/>
                </a:lnTo>
                <a:lnTo>
                  <a:pt x="248412" y="62483"/>
                </a:lnTo>
                <a:lnTo>
                  <a:pt x="268097" y="61594"/>
                </a:lnTo>
                <a:lnTo>
                  <a:pt x="267208" y="41782"/>
                </a:lnTo>
                <a:close/>
              </a:path>
              <a:path w="1178559" h="115569">
                <a:moveTo>
                  <a:pt x="227711" y="43561"/>
                </a:moveTo>
                <a:lnTo>
                  <a:pt x="207899" y="44450"/>
                </a:lnTo>
                <a:lnTo>
                  <a:pt x="208787" y="64262"/>
                </a:lnTo>
                <a:lnTo>
                  <a:pt x="228600" y="63373"/>
                </a:lnTo>
                <a:lnTo>
                  <a:pt x="227711" y="43561"/>
                </a:lnTo>
                <a:close/>
              </a:path>
              <a:path w="1178559" h="115569">
                <a:moveTo>
                  <a:pt x="188087" y="45338"/>
                </a:moveTo>
                <a:lnTo>
                  <a:pt x="168275" y="46227"/>
                </a:lnTo>
                <a:lnTo>
                  <a:pt x="169163" y="66039"/>
                </a:lnTo>
                <a:lnTo>
                  <a:pt x="188975" y="65150"/>
                </a:lnTo>
                <a:lnTo>
                  <a:pt x="188087" y="45338"/>
                </a:lnTo>
                <a:close/>
              </a:path>
              <a:path w="1178559" h="115569">
                <a:moveTo>
                  <a:pt x="148462" y="47243"/>
                </a:moveTo>
                <a:lnTo>
                  <a:pt x="128650" y="48132"/>
                </a:lnTo>
                <a:lnTo>
                  <a:pt x="129539" y="67944"/>
                </a:lnTo>
                <a:lnTo>
                  <a:pt x="149351" y="66928"/>
                </a:lnTo>
                <a:lnTo>
                  <a:pt x="148462" y="47243"/>
                </a:lnTo>
                <a:close/>
              </a:path>
              <a:path w="1178559" h="115569">
                <a:moveTo>
                  <a:pt x="92837" y="3809"/>
                </a:moveTo>
                <a:lnTo>
                  <a:pt x="88264" y="6857"/>
                </a:lnTo>
                <a:lnTo>
                  <a:pt x="0" y="63881"/>
                </a:lnTo>
                <a:lnTo>
                  <a:pt x="93091" y="112649"/>
                </a:lnTo>
                <a:lnTo>
                  <a:pt x="98044" y="115188"/>
                </a:lnTo>
                <a:lnTo>
                  <a:pt x="104012" y="113411"/>
                </a:lnTo>
                <a:lnTo>
                  <a:pt x="106553" y="108457"/>
                </a:lnTo>
                <a:lnTo>
                  <a:pt x="109093" y="103631"/>
                </a:lnTo>
                <a:lnTo>
                  <a:pt x="107187" y="97662"/>
                </a:lnTo>
                <a:lnTo>
                  <a:pt x="59844" y="72898"/>
                </a:lnTo>
                <a:lnTo>
                  <a:pt x="20066" y="72898"/>
                </a:lnTo>
                <a:lnTo>
                  <a:pt x="19176" y="53086"/>
                </a:lnTo>
                <a:lnTo>
                  <a:pt x="29718" y="52577"/>
                </a:lnTo>
                <a:lnTo>
                  <a:pt x="49569" y="52577"/>
                </a:lnTo>
                <a:lnTo>
                  <a:pt x="49530" y="51688"/>
                </a:lnTo>
                <a:lnTo>
                  <a:pt x="55902" y="51403"/>
                </a:lnTo>
                <a:lnTo>
                  <a:pt x="99060" y="23494"/>
                </a:lnTo>
                <a:lnTo>
                  <a:pt x="103632" y="20446"/>
                </a:lnTo>
                <a:lnTo>
                  <a:pt x="105029" y="14350"/>
                </a:lnTo>
                <a:lnTo>
                  <a:pt x="101981" y="9778"/>
                </a:lnTo>
                <a:lnTo>
                  <a:pt x="99060" y="5206"/>
                </a:lnTo>
                <a:lnTo>
                  <a:pt x="92837" y="3809"/>
                </a:lnTo>
                <a:close/>
              </a:path>
              <a:path w="1178559" h="115569">
                <a:moveTo>
                  <a:pt x="29718" y="52577"/>
                </a:moveTo>
                <a:lnTo>
                  <a:pt x="19176" y="53086"/>
                </a:lnTo>
                <a:lnTo>
                  <a:pt x="20066" y="72898"/>
                </a:lnTo>
                <a:lnTo>
                  <a:pt x="30607" y="72389"/>
                </a:lnTo>
                <a:lnTo>
                  <a:pt x="30561" y="71374"/>
                </a:lnTo>
                <a:lnTo>
                  <a:pt x="25019" y="71374"/>
                </a:lnTo>
                <a:lnTo>
                  <a:pt x="24130" y="54228"/>
                </a:lnTo>
                <a:lnTo>
                  <a:pt x="29792" y="54228"/>
                </a:lnTo>
                <a:lnTo>
                  <a:pt x="29718" y="52577"/>
                </a:lnTo>
                <a:close/>
              </a:path>
              <a:path w="1178559" h="115569">
                <a:moveTo>
                  <a:pt x="39283" y="62149"/>
                </a:moveTo>
                <a:lnTo>
                  <a:pt x="30412" y="67886"/>
                </a:lnTo>
                <a:lnTo>
                  <a:pt x="30607" y="72389"/>
                </a:lnTo>
                <a:lnTo>
                  <a:pt x="20066" y="72898"/>
                </a:lnTo>
                <a:lnTo>
                  <a:pt x="59844" y="72898"/>
                </a:lnTo>
                <a:lnTo>
                  <a:pt x="57172" y="71500"/>
                </a:lnTo>
                <a:lnTo>
                  <a:pt x="50419" y="71500"/>
                </a:lnTo>
                <a:lnTo>
                  <a:pt x="50256" y="67886"/>
                </a:lnTo>
                <a:lnTo>
                  <a:pt x="39283" y="62149"/>
                </a:lnTo>
                <a:close/>
              </a:path>
              <a:path w="1178559" h="115569">
                <a:moveTo>
                  <a:pt x="50256" y="67886"/>
                </a:moveTo>
                <a:lnTo>
                  <a:pt x="50419" y="71500"/>
                </a:lnTo>
                <a:lnTo>
                  <a:pt x="56638" y="71221"/>
                </a:lnTo>
                <a:lnTo>
                  <a:pt x="50256" y="67886"/>
                </a:lnTo>
                <a:close/>
              </a:path>
              <a:path w="1178559" h="115569">
                <a:moveTo>
                  <a:pt x="56638" y="71221"/>
                </a:moveTo>
                <a:lnTo>
                  <a:pt x="50419" y="71500"/>
                </a:lnTo>
                <a:lnTo>
                  <a:pt x="57172" y="71500"/>
                </a:lnTo>
                <a:lnTo>
                  <a:pt x="56638" y="71221"/>
                </a:lnTo>
                <a:close/>
              </a:path>
              <a:path w="1178559" h="115569">
                <a:moveTo>
                  <a:pt x="24130" y="54228"/>
                </a:moveTo>
                <a:lnTo>
                  <a:pt x="25019" y="71374"/>
                </a:lnTo>
                <a:lnTo>
                  <a:pt x="30404" y="67886"/>
                </a:lnTo>
                <a:lnTo>
                  <a:pt x="29928" y="57259"/>
                </a:lnTo>
                <a:lnTo>
                  <a:pt x="24130" y="54228"/>
                </a:lnTo>
                <a:close/>
              </a:path>
              <a:path w="1178559" h="115569">
                <a:moveTo>
                  <a:pt x="30405" y="67891"/>
                </a:moveTo>
                <a:lnTo>
                  <a:pt x="25019" y="71374"/>
                </a:lnTo>
                <a:lnTo>
                  <a:pt x="30561" y="71374"/>
                </a:lnTo>
                <a:lnTo>
                  <a:pt x="30405" y="67891"/>
                </a:lnTo>
                <a:close/>
              </a:path>
              <a:path w="1178559" h="115569">
                <a:moveTo>
                  <a:pt x="69342" y="50800"/>
                </a:moveTo>
                <a:lnTo>
                  <a:pt x="55902" y="51403"/>
                </a:lnTo>
                <a:lnTo>
                  <a:pt x="49697" y="55415"/>
                </a:lnTo>
                <a:lnTo>
                  <a:pt x="50266" y="67891"/>
                </a:lnTo>
                <a:lnTo>
                  <a:pt x="56638" y="71221"/>
                </a:lnTo>
                <a:lnTo>
                  <a:pt x="70231" y="70612"/>
                </a:lnTo>
                <a:lnTo>
                  <a:pt x="69342" y="50800"/>
                </a:lnTo>
                <a:close/>
              </a:path>
              <a:path w="1178559" h="115569">
                <a:moveTo>
                  <a:pt x="108966" y="49021"/>
                </a:moveTo>
                <a:lnTo>
                  <a:pt x="89154" y="49911"/>
                </a:lnTo>
                <a:lnTo>
                  <a:pt x="90043" y="69723"/>
                </a:lnTo>
                <a:lnTo>
                  <a:pt x="109855" y="68833"/>
                </a:lnTo>
                <a:lnTo>
                  <a:pt x="108966" y="49021"/>
                </a:lnTo>
                <a:close/>
              </a:path>
              <a:path w="1178559" h="115569">
                <a:moveTo>
                  <a:pt x="29928" y="57259"/>
                </a:moveTo>
                <a:lnTo>
                  <a:pt x="30405" y="67891"/>
                </a:lnTo>
                <a:lnTo>
                  <a:pt x="39283" y="62149"/>
                </a:lnTo>
                <a:lnTo>
                  <a:pt x="29928" y="57259"/>
                </a:lnTo>
                <a:close/>
              </a:path>
              <a:path w="1178559" h="115569">
                <a:moveTo>
                  <a:pt x="49569" y="52577"/>
                </a:moveTo>
                <a:lnTo>
                  <a:pt x="29718" y="52577"/>
                </a:lnTo>
                <a:lnTo>
                  <a:pt x="29928" y="57259"/>
                </a:lnTo>
                <a:lnTo>
                  <a:pt x="39283" y="62149"/>
                </a:lnTo>
                <a:lnTo>
                  <a:pt x="49697" y="55415"/>
                </a:lnTo>
                <a:lnTo>
                  <a:pt x="49569" y="52577"/>
                </a:lnTo>
                <a:close/>
              </a:path>
              <a:path w="1178559" h="115569">
                <a:moveTo>
                  <a:pt x="29792" y="54228"/>
                </a:moveTo>
                <a:lnTo>
                  <a:pt x="24130" y="54228"/>
                </a:lnTo>
                <a:lnTo>
                  <a:pt x="29928" y="57259"/>
                </a:lnTo>
                <a:lnTo>
                  <a:pt x="29792" y="54228"/>
                </a:lnTo>
                <a:close/>
              </a:path>
              <a:path w="1178559" h="115569">
                <a:moveTo>
                  <a:pt x="55902" y="51403"/>
                </a:moveTo>
                <a:lnTo>
                  <a:pt x="49530" y="51688"/>
                </a:lnTo>
                <a:lnTo>
                  <a:pt x="49697" y="55415"/>
                </a:lnTo>
                <a:lnTo>
                  <a:pt x="55902" y="514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600450" y="4299965"/>
            <a:ext cx="1260475" cy="347980"/>
          </a:xfrm>
          <a:prstGeom prst="rect">
            <a:avLst/>
          </a:prstGeom>
          <a:solidFill>
            <a:srgbClr val="6D767C"/>
          </a:solidFill>
          <a:ln w="19811">
            <a:solidFill>
              <a:srgbClr val="FFFFFF"/>
            </a:solidFill>
          </a:ln>
        </p:spPr>
        <p:txBody>
          <a:bodyPr vert="horz" wrap="square" lIns="0" tIns="9588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755"/>
              </a:spcBef>
            </a:pP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车体侧面车身贴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30394" y="4161497"/>
            <a:ext cx="1177290" cy="292735"/>
          </a:xfrm>
          <a:custGeom>
            <a:avLst/>
            <a:gdLst/>
            <a:ahLst/>
            <a:cxnLst/>
            <a:rect l="l" t="t" r="r" b="b"/>
            <a:pathLst>
              <a:path w="1177289" h="292735">
                <a:moveTo>
                  <a:pt x="19430" y="269036"/>
                </a:moveTo>
                <a:lnTo>
                  <a:pt x="0" y="273138"/>
                </a:lnTo>
                <a:lnTo>
                  <a:pt x="4063" y="292519"/>
                </a:lnTo>
                <a:lnTo>
                  <a:pt x="23494" y="288429"/>
                </a:lnTo>
                <a:lnTo>
                  <a:pt x="19430" y="269036"/>
                </a:lnTo>
                <a:close/>
              </a:path>
              <a:path w="1177289" h="292735">
                <a:moveTo>
                  <a:pt x="58165" y="260857"/>
                </a:moveTo>
                <a:lnTo>
                  <a:pt x="38734" y="264947"/>
                </a:lnTo>
                <a:lnTo>
                  <a:pt x="42798" y="284340"/>
                </a:lnTo>
                <a:lnTo>
                  <a:pt x="62229" y="280250"/>
                </a:lnTo>
                <a:lnTo>
                  <a:pt x="58165" y="260857"/>
                </a:lnTo>
                <a:close/>
              </a:path>
              <a:path w="1177289" h="292735">
                <a:moveTo>
                  <a:pt x="96900" y="252679"/>
                </a:moveTo>
                <a:lnTo>
                  <a:pt x="77469" y="256768"/>
                </a:lnTo>
                <a:lnTo>
                  <a:pt x="81660" y="276161"/>
                </a:lnTo>
                <a:lnTo>
                  <a:pt x="100964" y="272059"/>
                </a:lnTo>
                <a:lnTo>
                  <a:pt x="96900" y="252679"/>
                </a:lnTo>
                <a:close/>
              </a:path>
              <a:path w="1177289" h="292735">
                <a:moveTo>
                  <a:pt x="135635" y="244500"/>
                </a:moveTo>
                <a:lnTo>
                  <a:pt x="116331" y="248589"/>
                </a:lnTo>
                <a:lnTo>
                  <a:pt x="120395" y="267969"/>
                </a:lnTo>
                <a:lnTo>
                  <a:pt x="139826" y="263880"/>
                </a:lnTo>
                <a:lnTo>
                  <a:pt x="135635" y="244500"/>
                </a:lnTo>
                <a:close/>
              </a:path>
              <a:path w="1177289" h="292735">
                <a:moveTo>
                  <a:pt x="174497" y="236321"/>
                </a:moveTo>
                <a:lnTo>
                  <a:pt x="155066" y="240410"/>
                </a:lnTo>
                <a:lnTo>
                  <a:pt x="159130" y="259791"/>
                </a:lnTo>
                <a:lnTo>
                  <a:pt x="178561" y="255701"/>
                </a:lnTo>
                <a:lnTo>
                  <a:pt x="174497" y="236321"/>
                </a:lnTo>
                <a:close/>
              </a:path>
              <a:path w="1177289" h="292735">
                <a:moveTo>
                  <a:pt x="213232" y="228130"/>
                </a:moveTo>
                <a:lnTo>
                  <a:pt x="193801" y="232219"/>
                </a:lnTo>
                <a:lnTo>
                  <a:pt x="197865" y="251612"/>
                </a:lnTo>
                <a:lnTo>
                  <a:pt x="217296" y="247522"/>
                </a:lnTo>
                <a:lnTo>
                  <a:pt x="213232" y="228130"/>
                </a:lnTo>
                <a:close/>
              </a:path>
              <a:path w="1177289" h="292735">
                <a:moveTo>
                  <a:pt x="251967" y="219951"/>
                </a:moveTo>
                <a:lnTo>
                  <a:pt x="232663" y="224040"/>
                </a:lnTo>
                <a:lnTo>
                  <a:pt x="236727" y="243433"/>
                </a:lnTo>
                <a:lnTo>
                  <a:pt x="256031" y="239344"/>
                </a:lnTo>
                <a:lnTo>
                  <a:pt x="251967" y="219951"/>
                </a:lnTo>
                <a:close/>
              </a:path>
              <a:path w="1177289" h="292735">
                <a:moveTo>
                  <a:pt x="290702" y="211772"/>
                </a:moveTo>
                <a:lnTo>
                  <a:pt x="271398" y="215861"/>
                </a:lnTo>
                <a:lnTo>
                  <a:pt x="275463" y="235242"/>
                </a:lnTo>
                <a:lnTo>
                  <a:pt x="294893" y="231152"/>
                </a:lnTo>
                <a:lnTo>
                  <a:pt x="290702" y="211772"/>
                </a:lnTo>
                <a:close/>
              </a:path>
              <a:path w="1177289" h="292735">
                <a:moveTo>
                  <a:pt x="329564" y="203593"/>
                </a:moveTo>
                <a:lnTo>
                  <a:pt x="310133" y="207683"/>
                </a:lnTo>
                <a:lnTo>
                  <a:pt x="314197" y="227063"/>
                </a:lnTo>
                <a:lnTo>
                  <a:pt x="333628" y="222973"/>
                </a:lnTo>
                <a:lnTo>
                  <a:pt x="329564" y="203593"/>
                </a:lnTo>
                <a:close/>
              </a:path>
              <a:path w="1177289" h="292735">
                <a:moveTo>
                  <a:pt x="368300" y="195414"/>
                </a:moveTo>
                <a:lnTo>
                  <a:pt x="348868" y="199504"/>
                </a:lnTo>
                <a:lnTo>
                  <a:pt x="353059" y="218884"/>
                </a:lnTo>
                <a:lnTo>
                  <a:pt x="372363" y="214795"/>
                </a:lnTo>
                <a:lnTo>
                  <a:pt x="368300" y="195414"/>
                </a:lnTo>
                <a:close/>
              </a:path>
              <a:path w="1177289" h="292735">
                <a:moveTo>
                  <a:pt x="407034" y="187223"/>
                </a:moveTo>
                <a:lnTo>
                  <a:pt x="387730" y="191312"/>
                </a:lnTo>
                <a:lnTo>
                  <a:pt x="391794" y="210705"/>
                </a:lnTo>
                <a:lnTo>
                  <a:pt x="411098" y="206616"/>
                </a:lnTo>
                <a:lnTo>
                  <a:pt x="407034" y="187223"/>
                </a:lnTo>
                <a:close/>
              </a:path>
              <a:path w="1177289" h="292735">
                <a:moveTo>
                  <a:pt x="445896" y="179044"/>
                </a:moveTo>
                <a:lnTo>
                  <a:pt x="426465" y="183133"/>
                </a:lnTo>
                <a:lnTo>
                  <a:pt x="430529" y="202526"/>
                </a:lnTo>
                <a:lnTo>
                  <a:pt x="449960" y="198424"/>
                </a:lnTo>
                <a:lnTo>
                  <a:pt x="445896" y="179044"/>
                </a:lnTo>
                <a:close/>
              </a:path>
              <a:path w="1177289" h="292735">
                <a:moveTo>
                  <a:pt x="484631" y="170865"/>
                </a:moveTo>
                <a:lnTo>
                  <a:pt x="465200" y="174955"/>
                </a:lnTo>
                <a:lnTo>
                  <a:pt x="469264" y="194335"/>
                </a:lnTo>
                <a:lnTo>
                  <a:pt x="488695" y="190245"/>
                </a:lnTo>
                <a:lnTo>
                  <a:pt x="484631" y="170865"/>
                </a:lnTo>
                <a:close/>
              </a:path>
              <a:path w="1177289" h="292735">
                <a:moveTo>
                  <a:pt x="523366" y="162686"/>
                </a:moveTo>
                <a:lnTo>
                  <a:pt x="503935" y="166776"/>
                </a:lnTo>
                <a:lnTo>
                  <a:pt x="508126" y="186156"/>
                </a:lnTo>
                <a:lnTo>
                  <a:pt x="527430" y="182067"/>
                </a:lnTo>
                <a:lnTo>
                  <a:pt x="523366" y="162686"/>
                </a:lnTo>
                <a:close/>
              </a:path>
              <a:path w="1177289" h="292735">
                <a:moveTo>
                  <a:pt x="562101" y="154495"/>
                </a:moveTo>
                <a:lnTo>
                  <a:pt x="542797" y="158597"/>
                </a:lnTo>
                <a:lnTo>
                  <a:pt x="546861" y="177977"/>
                </a:lnTo>
                <a:lnTo>
                  <a:pt x="566292" y="173888"/>
                </a:lnTo>
                <a:lnTo>
                  <a:pt x="562101" y="154495"/>
                </a:lnTo>
                <a:close/>
              </a:path>
              <a:path w="1177289" h="292735">
                <a:moveTo>
                  <a:pt x="600963" y="146316"/>
                </a:moveTo>
                <a:lnTo>
                  <a:pt x="581532" y="150406"/>
                </a:lnTo>
                <a:lnTo>
                  <a:pt x="585596" y="169798"/>
                </a:lnTo>
                <a:lnTo>
                  <a:pt x="605027" y="165709"/>
                </a:lnTo>
                <a:lnTo>
                  <a:pt x="600963" y="146316"/>
                </a:lnTo>
                <a:close/>
              </a:path>
              <a:path w="1177289" h="292735">
                <a:moveTo>
                  <a:pt x="639698" y="138137"/>
                </a:moveTo>
                <a:lnTo>
                  <a:pt x="620267" y="142227"/>
                </a:lnTo>
                <a:lnTo>
                  <a:pt x="624458" y="161607"/>
                </a:lnTo>
                <a:lnTo>
                  <a:pt x="643763" y="157518"/>
                </a:lnTo>
                <a:lnTo>
                  <a:pt x="639698" y="138137"/>
                </a:lnTo>
                <a:close/>
              </a:path>
              <a:path w="1177289" h="292735">
                <a:moveTo>
                  <a:pt x="678433" y="129959"/>
                </a:moveTo>
                <a:lnTo>
                  <a:pt x="659129" y="134048"/>
                </a:lnTo>
                <a:lnTo>
                  <a:pt x="663193" y="153428"/>
                </a:lnTo>
                <a:lnTo>
                  <a:pt x="682497" y="149339"/>
                </a:lnTo>
                <a:lnTo>
                  <a:pt x="678433" y="129959"/>
                </a:lnTo>
                <a:close/>
              </a:path>
              <a:path w="1177289" h="292735">
                <a:moveTo>
                  <a:pt x="717168" y="121780"/>
                </a:moveTo>
                <a:lnTo>
                  <a:pt x="697864" y="125869"/>
                </a:lnTo>
                <a:lnTo>
                  <a:pt x="701928" y="145249"/>
                </a:lnTo>
                <a:lnTo>
                  <a:pt x="721359" y="141160"/>
                </a:lnTo>
                <a:lnTo>
                  <a:pt x="717168" y="121780"/>
                </a:lnTo>
                <a:close/>
              </a:path>
              <a:path w="1177289" h="292735">
                <a:moveTo>
                  <a:pt x="756030" y="113588"/>
                </a:moveTo>
                <a:lnTo>
                  <a:pt x="736600" y="117678"/>
                </a:lnTo>
                <a:lnTo>
                  <a:pt x="740663" y="137071"/>
                </a:lnTo>
                <a:lnTo>
                  <a:pt x="760094" y="132981"/>
                </a:lnTo>
                <a:lnTo>
                  <a:pt x="756030" y="113588"/>
                </a:lnTo>
                <a:close/>
              </a:path>
              <a:path w="1177289" h="292735">
                <a:moveTo>
                  <a:pt x="794765" y="105409"/>
                </a:moveTo>
                <a:lnTo>
                  <a:pt x="775334" y="109499"/>
                </a:lnTo>
                <a:lnTo>
                  <a:pt x="779526" y="128892"/>
                </a:lnTo>
                <a:lnTo>
                  <a:pt x="798829" y="124802"/>
                </a:lnTo>
                <a:lnTo>
                  <a:pt x="794765" y="105409"/>
                </a:lnTo>
                <a:close/>
              </a:path>
              <a:path w="1177289" h="292735">
                <a:moveTo>
                  <a:pt x="833501" y="97231"/>
                </a:moveTo>
                <a:lnTo>
                  <a:pt x="814196" y="101320"/>
                </a:lnTo>
                <a:lnTo>
                  <a:pt x="818260" y="120700"/>
                </a:lnTo>
                <a:lnTo>
                  <a:pt x="837691" y="116611"/>
                </a:lnTo>
                <a:lnTo>
                  <a:pt x="833501" y="97231"/>
                </a:lnTo>
                <a:close/>
              </a:path>
              <a:path w="1177289" h="292735">
                <a:moveTo>
                  <a:pt x="872363" y="89052"/>
                </a:moveTo>
                <a:lnTo>
                  <a:pt x="852931" y="93141"/>
                </a:lnTo>
                <a:lnTo>
                  <a:pt x="856995" y="112521"/>
                </a:lnTo>
                <a:lnTo>
                  <a:pt x="876426" y="108432"/>
                </a:lnTo>
                <a:lnTo>
                  <a:pt x="872363" y="89052"/>
                </a:lnTo>
                <a:close/>
              </a:path>
              <a:path w="1177289" h="292735">
                <a:moveTo>
                  <a:pt x="911097" y="80860"/>
                </a:moveTo>
                <a:lnTo>
                  <a:pt x="891666" y="84962"/>
                </a:lnTo>
                <a:lnTo>
                  <a:pt x="895730" y="104343"/>
                </a:lnTo>
                <a:lnTo>
                  <a:pt x="915161" y="100253"/>
                </a:lnTo>
                <a:lnTo>
                  <a:pt x="911097" y="80860"/>
                </a:lnTo>
                <a:close/>
              </a:path>
              <a:path w="1177289" h="292735">
                <a:moveTo>
                  <a:pt x="949832" y="72682"/>
                </a:moveTo>
                <a:lnTo>
                  <a:pt x="930528" y="76771"/>
                </a:lnTo>
                <a:lnTo>
                  <a:pt x="934592" y="96164"/>
                </a:lnTo>
                <a:lnTo>
                  <a:pt x="953896" y="92074"/>
                </a:lnTo>
                <a:lnTo>
                  <a:pt x="949832" y="72682"/>
                </a:lnTo>
                <a:close/>
              </a:path>
              <a:path w="1177289" h="292735">
                <a:moveTo>
                  <a:pt x="988567" y="64503"/>
                </a:moveTo>
                <a:lnTo>
                  <a:pt x="969263" y="68592"/>
                </a:lnTo>
                <a:lnTo>
                  <a:pt x="973327" y="87985"/>
                </a:lnTo>
                <a:lnTo>
                  <a:pt x="992758" y="83883"/>
                </a:lnTo>
                <a:lnTo>
                  <a:pt x="988567" y="64503"/>
                </a:lnTo>
                <a:close/>
              </a:path>
              <a:path w="1177289" h="292735">
                <a:moveTo>
                  <a:pt x="1027429" y="56324"/>
                </a:moveTo>
                <a:lnTo>
                  <a:pt x="1007998" y="60413"/>
                </a:lnTo>
                <a:lnTo>
                  <a:pt x="1012063" y="79794"/>
                </a:lnTo>
                <a:lnTo>
                  <a:pt x="1031493" y="75704"/>
                </a:lnTo>
                <a:lnTo>
                  <a:pt x="1027429" y="56324"/>
                </a:lnTo>
                <a:close/>
              </a:path>
              <a:path w="1177289" h="292735">
                <a:moveTo>
                  <a:pt x="1127884" y="52819"/>
                </a:moveTo>
                <a:lnTo>
                  <a:pt x="1081913" y="94437"/>
                </a:lnTo>
                <a:lnTo>
                  <a:pt x="1081658" y="100710"/>
                </a:lnTo>
                <a:lnTo>
                  <a:pt x="1085214" y="104762"/>
                </a:lnTo>
                <a:lnTo>
                  <a:pt x="1088897" y="108813"/>
                </a:lnTo>
                <a:lnTo>
                  <a:pt x="1095247" y="109131"/>
                </a:lnTo>
                <a:lnTo>
                  <a:pt x="1154728" y="55257"/>
                </a:lnTo>
                <a:lnTo>
                  <a:pt x="1128394" y="55257"/>
                </a:lnTo>
                <a:lnTo>
                  <a:pt x="1127884" y="52819"/>
                </a:lnTo>
                <a:close/>
              </a:path>
              <a:path w="1177289" h="292735">
                <a:moveTo>
                  <a:pt x="1066164" y="48145"/>
                </a:moveTo>
                <a:lnTo>
                  <a:pt x="1046733" y="52235"/>
                </a:lnTo>
                <a:lnTo>
                  <a:pt x="1050925" y="71615"/>
                </a:lnTo>
                <a:lnTo>
                  <a:pt x="1070228" y="67525"/>
                </a:lnTo>
                <a:lnTo>
                  <a:pt x="1066164" y="48145"/>
                </a:lnTo>
                <a:close/>
              </a:path>
              <a:path w="1177289" h="292735">
                <a:moveTo>
                  <a:pt x="1104900" y="39954"/>
                </a:moveTo>
                <a:lnTo>
                  <a:pt x="1085595" y="44043"/>
                </a:lnTo>
                <a:lnTo>
                  <a:pt x="1089659" y="63436"/>
                </a:lnTo>
                <a:lnTo>
                  <a:pt x="1108964" y="59347"/>
                </a:lnTo>
                <a:lnTo>
                  <a:pt x="1104900" y="39954"/>
                </a:lnTo>
                <a:close/>
              </a:path>
              <a:path w="1177289" h="292735">
                <a:moveTo>
                  <a:pt x="1138796" y="42940"/>
                </a:moveTo>
                <a:lnTo>
                  <a:pt x="1127884" y="52819"/>
                </a:lnTo>
                <a:lnTo>
                  <a:pt x="1128394" y="55257"/>
                </a:lnTo>
                <a:lnTo>
                  <a:pt x="1147826" y="51168"/>
                </a:lnTo>
                <a:lnTo>
                  <a:pt x="1146646" y="45540"/>
                </a:lnTo>
                <a:lnTo>
                  <a:pt x="1138796" y="42940"/>
                </a:lnTo>
                <a:close/>
              </a:path>
              <a:path w="1177289" h="292735">
                <a:moveTo>
                  <a:pt x="1146646" y="45540"/>
                </a:moveTo>
                <a:lnTo>
                  <a:pt x="1147826" y="51168"/>
                </a:lnTo>
                <a:lnTo>
                  <a:pt x="1128394" y="55257"/>
                </a:lnTo>
                <a:lnTo>
                  <a:pt x="1154728" y="55257"/>
                </a:lnTo>
                <a:lnTo>
                  <a:pt x="1162426" y="48285"/>
                </a:lnTo>
                <a:lnTo>
                  <a:pt x="1154938" y="48285"/>
                </a:lnTo>
                <a:lnTo>
                  <a:pt x="1146646" y="45540"/>
                </a:lnTo>
                <a:close/>
              </a:path>
              <a:path w="1177289" h="292735">
                <a:moveTo>
                  <a:pt x="1124845" y="38321"/>
                </a:moveTo>
                <a:lnTo>
                  <a:pt x="1127884" y="52819"/>
                </a:lnTo>
                <a:lnTo>
                  <a:pt x="1138796" y="42940"/>
                </a:lnTo>
                <a:lnTo>
                  <a:pt x="1124845" y="38321"/>
                </a:lnTo>
                <a:close/>
              </a:path>
              <a:path w="1177289" h="292735">
                <a:moveTo>
                  <a:pt x="1151381" y="31546"/>
                </a:moveTo>
                <a:lnTo>
                  <a:pt x="1144936" y="37381"/>
                </a:lnTo>
                <a:lnTo>
                  <a:pt x="1146646" y="45540"/>
                </a:lnTo>
                <a:lnTo>
                  <a:pt x="1154938" y="48285"/>
                </a:lnTo>
                <a:lnTo>
                  <a:pt x="1151381" y="31546"/>
                </a:lnTo>
                <a:close/>
              </a:path>
              <a:path w="1177289" h="292735">
                <a:moveTo>
                  <a:pt x="1167395" y="31546"/>
                </a:moveTo>
                <a:lnTo>
                  <a:pt x="1151381" y="31546"/>
                </a:lnTo>
                <a:lnTo>
                  <a:pt x="1154938" y="48285"/>
                </a:lnTo>
                <a:lnTo>
                  <a:pt x="1162426" y="48285"/>
                </a:lnTo>
                <a:lnTo>
                  <a:pt x="1177289" y="34823"/>
                </a:lnTo>
                <a:lnTo>
                  <a:pt x="1167395" y="31546"/>
                </a:lnTo>
                <a:close/>
              </a:path>
              <a:path w="1177289" h="292735">
                <a:moveTo>
                  <a:pt x="1144936" y="37381"/>
                </a:moveTo>
                <a:lnTo>
                  <a:pt x="1138796" y="42940"/>
                </a:lnTo>
                <a:lnTo>
                  <a:pt x="1146646" y="45540"/>
                </a:lnTo>
                <a:lnTo>
                  <a:pt x="1144936" y="37381"/>
                </a:lnTo>
                <a:close/>
              </a:path>
              <a:path w="1177289" h="292735">
                <a:moveTo>
                  <a:pt x="1143761" y="31775"/>
                </a:moveTo>
                <a:lnTo>
                  <a:pt x="1124330" y="35864"/>
                </a:lnTo>
                <a:lnTo>
                  <a:pt x="1124845" y="38321"/>
                </a:lnTo>
                <a:lnTo>
                  <a:pt x="1138796" y="42940"/>
                </a:lnTo>
                <a:lnTo>
                  <a:pt x="1144936" y="37381"/>
                </a:lnTo>
                <a:lnTo>
                  <a:pt x="1143761" y="31775"/>
                </a:lnTo>
                <a:close/>
              </a:path>
              <a:path w="1177289" h="292735">
                <a:moveTo>
                  <a:pt x="1072133" y="0"/>
                </a:moveTo>
                <a:lnTo>
                  <a:pt x="1066545" y="2819"/>
                </a:lnTo>
                <a:lnTo>
                  <a:pt x="1064894" y="8013"/>
                </a:lnTo>
                <a:lnTo>
                  <a:pt x="1063116" y="13207"/>
                </a:lnTo>
                <a:lnTo>
                  <a:pt x="1065910" y="18808"/>
                </a:lnTo>
                <a:lnTo>
                  <a:pt x="1124845" y="38321"/>
                </a:lnTo>
                <a:lnTo>
                  <a:pt x="1124330" y="35864"/>
                </a:lnTo>
                <a:lnTo>
                  <a:pt x="1143761" y="31775"/>
                </a:lnTo>
                <a:lnTo>
                  <a:pt x="1151129" y="31775"/>
                </a:lnTo>
                <a:lnTo>
                  <a:pt x="1151381" y="31546"/>
                </a:lnTo>
                <a:lnTo>
                  <a:pt x="1167395" y="31546"/>
                </a:lnTo>
                <a:lnTo>
                  <a:pt x="1072133" y="0"/>
                </a:lnTo>
                <a:close/>
              </a:path>
              <a:path w="1177289" h="292735">
                <a:moveTo>
                  <a:pt x="1151129" y="31775"/>
                </a:moveTo>
                <a:lnTo>
                  <a:pt x="1143761" y="31775"/>
                </a:lnTo>
                <a:lnTo>
                  <a:pt x="1144936" y="37381"/>
                </a:lnTo>
                <a:lnTo>
                  <a:pt x="1151129" y="317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14472" y="1490472"/>
            <a:ext cx="2446020" cy="15285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38500" y="3188207"/>
            <a:ext cx="2209800" cy="1037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37147" y="3267455"/>
            <a:ext cx="2459736" cy="13792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64</a:t>
            </a:fld>
            <a:endParaRPr spc="-5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63195" rIns="0" bIns="0" rtlCol="0">
            <a:spAutoFit/>
          </a:bodyPr>
          <a:lstStyle/>
          <a:p>
            <a:pPr marL="177165">
              <a:lnSpc>
                <a:spcPct val="100000"/>
              </a:lnSpc>
              <a:spcBef>
                <a:spcPts val="128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腾势</a:t>
            </a: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EV</a:t>
            </a:r>
            <a:r>
              <a:rPr sz="1700" b="1" spc="-2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Day</a:t>
            </a:r>
            <a:r>
              <a:rPr sz="1700" b="1" spc="36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Overview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6240" y="1383791"/>
            <a:ext cx="2051685" cy="396240"/>
          </a:xfrm>
          <a:custGeom>
            <a:avLst/>
            <a:gdLst/>
            <a:ahLst/>
            <a:cxnLst/>
            <a:rect l="l" t="t" r="r" b="b"/>
            <a:pathLst>
              <a:path w="2051685" h="396239">
                <a:moveTo>
                  <a:pt x="0" y="396239"/>
                </a:moveTo>
                <a:lnTo>
                  <a:pt x="2051304" y="396239"/>
                </a:lnTo>
                <a:lnTo>
                  <a:pt x="2051304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9D5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6240" y="1468882"/>
            <a:ext cx="2051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集结点视觉营造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2925" y="1061466"/>
            <a:ext cx="926274" cy="464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6240" y="1815083"/>
            <a:ext cx="2087880" cy="1315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39711" y="1132332"/>
            <a:ext cx="1981200" cy="1110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48228" y="1132332"/>
            <a:ext cx="3456940" cy="1115695"/>
          </a:xfrm>
          <a:custGeom>
            <a:avLst/>
            <a:gdLst/>
            <a:ahLst/>
            <a:cxnLst/>
            <a:rect l="l" t="t" r="r" b="b"/>
            <a:pathLst>
              <a:path w="3456940" h="1115695">
                <a:moveTo>
                  <a:pt x="0" y="1115568"/>
                </a:moveTo>
                <a:lnTo>
                  <a:pt x="3456431" y="1115568"/>
                </a:lnTo>
                <a:lnTo>
                  <a:pt x="3456431" y="0"/>
                </a:lnTo>
                <a:lnTo>
                  <a:pt x="0" y="0"/>
                </a:lnTo>
                <a:lnTo>
                  <a:pt x="0" y="1115568"/>
                </a:lnTo>
                <a:close/>
              </a:path>
            </a:pathLst>
          </a:custGeom>
          <a:solidFill>
            <a:srgbClr val="6D7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34511" y="2284476"/>
            <a:ext cx="5486399" cy="26578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925061" y="1456182"/>
            <a:ext cx="2484120" cy="600710"/>
          </a:xfrm>
          <a:prstGeom prst="rect">
            <a:avLst/>
          </a:prstGeom>
          <a:solidFill>
            <a:srgbClr val="6D767C"/>
          </a:solidFill>
          <a:ln w="19811">
            <a:solidFill>
              <a:srgbClr val="FFFFFF"/>
            </a:solidFill>
          </a:ln>
        </p:spPr>
        <p:txBody>
          <a:bodyPr vert="horz" wrap="square" lIns="0" tIns="9461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745"/>
              </a:spcBef>
            </a:pP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全绿色包裹实车，在冬</a:t>
            </a:r>
            <a:r>
              <a:rPr sz="11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日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暖阳</a:t>
            </a:r>
            <a:r>
              <a:rPr sz="11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下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激发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90805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社交平台自媒体分享热潮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65</a:t>
            </a:fld>
            <a:endParaRPr spc="-5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63195" rIns="0" bIns="0" rtlCol="0">
            <a:spAutoFit/>
          </a:bodyPr>
          <a:lstStyle/>
          <a:p>
            <a:pPr marL="177165">
              <a:lnSpc>
                <a:spcPct val="100000"/>
              </a:lnSpc>
              <a:spcBef>
                <a:spcPts val="128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腾势</a:t>
            </a: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EV</a:t>
            </a:r>
            <a:r>
              <a:rPr sz="1700" b="1" spc="-2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Day</a:t>
            </a:r>
            <a:r>
              <a:rPr sz="1700" b="1" spc="36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Overview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6240" y="1383791"/>
            <a:ext cx="2051685" cy="396240"/>
          </a:xfrm>
          <a:custGeom>
            <a:avLst/>
            <a:gdLst/>
            <a:ahLst/>
            <a:cxnLst/>
            <a:rect l="l" t="t" r="r" b="b"/>
            <a:pathLst>
              <a:path w="2051685" h="396239">
                <a:moveTo>
                  <a:pt x="0" y="396239"/>
                </a:moveTo>
                <a:lnTo>
                  <a:pt x="2051304" y="396239"/>
                </a:lnTo>
                <a:lnTo>
                  <a:pt x="2051304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9D5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6240" y="1468882"/>
            <a:ext cx="2051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集结点视觉营造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6240" y="1815083"/>
            <a:ext cx="2087880" cy="1315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2925" y="1061466"/>
            <a:ext cx="926274" cy="4646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11652" y="1132332"/>
            <a:ext cx="5581015" cy="3599815"/>
          </a:xfrm>
          <a:custGeom>
            <a:avLst/>
            <a:gdLst/>
            <a:ahLst/>
            <a:cxnLst/>
            <a:rect l="l" t="t" r="r" b="b"/>
            <a:pathLst>
              <a:path w="5581015" h="3599815">
                <a:moveTo>
                  <a:pt x="0" y="3599688"/>
                </a:moveTo>
                <a:lnTo>
                  <a:pt x="5580888" y="3599688"/>
                </a:lnTo>
                <a:lnTo>
                  <a:pt x="5580888" y="0"/>
                </a:lnTo>
                <a:lnTo>
                  <a:pt x="0" y="0"/>
                </a:lnTo>
                <a:lnTo>
                  <a:pt x="0" y="3599688"/>
                </a:lnTo>
                <a:close/>
              </a:path>
            </a:pathLst>
          </a:custGeom>
          <a:solidFill>
            <a:srgbClr val="6D7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36264" y="1743455"/>
            <a:ext cx="2447543" cy="16261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21785" y="1728977"/>
            <a:ext cx="2476500" cy="1655445"/>
          </a:xfrm>
          <a:custGeom>
            <a:avLst/>
            <a:gdLst/>
            <a:ahLst/>
            <a:cxnLst/>
            <a:rect l="l" t="t" r="r" b="b"/>
            <a:pathLst>
              <a:path w="2476500" h="1655445">
                <a:moveTo>
                  <a:pt x="0" y="1655064"/>
                </a:moveTo>
                <a:lnTo>
                  <a:pt x="2476500" y="1655064"/>
                </a:lnTo>
                <a:lnTo>
                  <a:pt x="2476500" y="0"/>
                </a:lnTo>
                <a:lnTo>
                  <a:pt x="0" y="0"/>
                </a:lnTo>
                <a:lnTo>
                  <a:pt x="0" y="1655064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96456" y="1923288"/>
            <a:ext cx="1620011" cy="1414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81978" y="1908810"/>
            <a:ext cx="1649095" cy="1443355"/>
          </a:xfrm>
          <a:custGeom>
            <a:avLst/>
            <a:gdLst/>
            <a:ahLst/>
            <a:cxnLst/>
            <a:rect l="l" t="t" r="r" b="b"/>
            <a:pathLst>
              <a:path w="1649095" h="1443354">
                <a:moveTo>
                  <a:pt x="0" y="1443227"/>
                </a:moveTo>
                <a:lnTo>
                  <a:pt x="1648968" y="1443227"/>
                </a:lnTo>
                <a:lnTo>
                  <a:pt x="1648968" y="0"/>
                </a:lnTo>
                <a:lnTo>
                  <a:pt x="0" y="0"/>
                </a:lnTo>
                <a:lnTo>
                  <a:pt x="0" y="1443227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45073" y="2781300"/>
            <a:ext cx="1153795" cy="197485"/>
          </a:xfrm>
          <a:custGeom>
            <a:avLst/>
            <a:gdLst/>
            <a:ahLst/>
            <a:cxnLst/>
            <a:rect l="l" t="t" r="r" b="b"/>
            <a:pathLst>
              <a:path w="1153795" h="197485">
                <a:moveTo>
                  <a:pt x="1133728" y="175132"/>
                </a:moveTo>
                <a:lnTo>
                  <a:pt x="1131189" y="194818"/>
                </a:lnTo>
                <a:lnTo>
                  <a:pt x="1150874" y="197231"/>
                </a:lnTo>
                <a:lnTo>
                  <a:pt x="1153414" y="177673"/>
                </a:lnTo>
                <a:lnTo>
                  <a:pt x="1133728" y="175132"/>
                </a:lnTo>
                <a:close/>
              </a:path>
              <a:path w="1153795" h="197485">
                <a:moveTo>
                  <a:pt x="1094358" y="170306"/>
                </a:moveTo>
                <a:lnTo>
                  <a:pt x="1091946" y="189864"/>
                </a:lnTo>
                <a:lnTo>
                  <a:pt x="1111630" y="192405"/>
                </a:lnTo>
                <a:lnTo>
                  <a:pt x="1114044" y="172719"/>
                </a:lnTo>
                <a:lnTo>
                  <a:pt x="1094358" y="170306"/>
                </a:lnTo>
                <a:close/>
              </a:path>
              <a:path w="1153795" h="197485">
                <a:moveTo>
                  <a:pt x="1055116" y="165354"/>
                </a:moveTo>
                <a:lnTo>
                  <a:pt x="1052576" y="185038"/>
                </a:lnTo>
                <a:lnTo>
                  <a:pt x="1072260" y="187451"/>
                </a:lnTo>
                <a:lnTo>
                  <a:pt x="1074674" y="167767"/>
                </a:lnTo>
                <a:lnTo>
                  <a:pt x="1055116" y="165354"/>
                </a:lnTo>
                <a:close/>
              </a:path>
              <a:path w="1153795" h="197485">
                <a:moveTo>
                  <a:pt x="1015746" y="160400"/>
                </a:moveTo>
                <a:lnTo>
                  <a:pt x="1013332" y="180086"/>
                </a:lnTo>
                <a:lnTo>
                  <a:pt x="1032891" y="182499"/>
                </a:lnTo>
                <a:lnTo>
                  <a:pt x="1035430" y="162813"/>
                </a:lnTo>
                <a:lnTo>
                  <a:pt x="1015746" y="160400"/>
                </a:lnTo>
                <a:close/>
              </a:path>
              <a:path w="1153795" h="197485">
                <a:moveTo>
                  <a:pt x="976376" y="155448"/>
                </a:moveTo>
                <a:lnTo>
                  <a:pt x="973962" y="175132"/>
                </a:lnTo>
                <a:lnTo>
                  <a:pt x="993648" y="177673"/>
                </a:lnTo>
                <a:lnTo>
                  <a:pt x="996060" y="157987"/>
                </a:lnTo>
                <a:lnTo>
                  <a:pt x="976376" y="155448"/>
                </a:lnTo>
                <a:close/>
              </a:path>
              <a:path w="1153795" h="197485">
                <a:moveTo>
                  <a:pt x="937133" y="150622"/>
                </a:moveTo>
                <a:lnTo>
                  <a:pt x="934592" y="170306"/>
                </a:lnTo>
                <a:lnTo>
                  <a:pt x="954277" y="172719"/>
                </a:lnTo>
                <a:lnTo>
                  <a:pt x="956817" y="153035"/>
                </a:lnTo>
                <a:lnTo>
                  <a:pt x="937133" y="150622"/>
                </a:lnTo>
                <a:close/>
              </a:path>
              <a:path w="1153795" h="197485">
                <a:moveTo>
                  <a:pt x="897763" y="145669"/>
                </a:moveTo>
                <a:lnTo>
                  <a:pt x="895350" y="165354"/>
                </a:lnTo>
                <a:lnTo>
                  <a:pt x="915035" y="167767"/>
                </a:lnTo>
                <a:lnTo>
                  <a:pt x="917448" y="148081"/>
                </a:lnTo>
                <a:lnTo>
                  <a:pt x="897763" y="145669"/>
                </a:lnTo>
                <a:close/>
              </a:path>
              <a:path w="1153795" h="197485">
                <a:moveTo>
                  <a:pt x="858520" y="140716"/>
                </a:moveTo>
                <a:lnTo>
                  <a:pt x="855979" y="160400"/>
                </a:lnTo>
                <a:lnTo>
                  <a:pt x="875664" y="162813"/>
                </a:lnTo>
                <a:lnTo>
                  <a:pt x="878077" y="143256"/>
                </a:lnTo>
                <a:lnTo>
                  <a:pt x="858520" y="140716"/>
                </a:lnTo>
                <a:close/>
              </a:path>
              <a:path w="1153795" h="197485">
                <a:moveTo>
                  <a:pt x="819150" y="135889"/>
                </a:moveTo>
                <a:lnTo>
                  <a:pt x="816737" y="155448"/>
                </a:lnTo>
                <a:lnTo>
                  <a:pt x="836295" y="157987"/>
                </a:lnTo>
                <a:lnTo>
                  <a:pt x="838835" y="138302"/>
                </a:lnTo>
                <a:lnTo>
                  <a:pt x="819150" y="135889"/>
                </a:lnTo>
                <a:close/>
              </a:path>
              <a:path w="1153795" h="197485">
                <a:moveTo>
                  <a:pt x="779779" y="130937"/>
                </a:moveTo>
                <a:lnTo>
                  <a:pt x="777366" y="150622"/>
                </a:lnTo>
                <a:lnTo>
                  <a:pt x="797051" y="153035"/>
                </a:lnTo>
                <a:lnTo>
                  <a:pt x="799464" y="133350"/>
                </a:lnTo>
                <a:lnTo>
                  <a:pt x="779779" y="130937"/>
                </a:lnTo>
                <a:close/>
              </a:path>
              <a:path w="1153795" h="197485">
                <a:moveTo>
                  <a:pt x="740537" y="125983"/>
                </a:moveTo>
                <a:lnTo>
                  <a:pt x="737997" y="145669"/>
                </a:lnTo>
                <a:lnTo>
                  <a:pt x="757681" y="148081"/>
                </a:lnTo>
                <a:lnTo>
                  <a:pt x="760222" y="128524"/>
                </a:lnTo>
                <a:lnTo>
                  <a:pt x="740537" y="125983"/>
                </a:lnTo>
                <a:close/>
              </a:path>
              <a:path w="1153795" h="197485">
                <a:moveTo>
                  <a:pt x="701166" y="121157"/>
                </a:moveTo>
                <a:lnTo>
                  <a:pt x="698753" y="140716"/>
                </a:lnTo>
                <a:lnTo>
                  <a:pt x="718438" y="143256"/>
                </a:lnTo>
                <a:lnTo>
                  <a:pt x="720851" y="123570"/>
                </a:lnTo>
                <a:lnTo>
                  <a:pt x="701166" y="121157"/>
                </a:lnTo>
                <a:close/>
              </a:path>
              <a:path w="1153795" h="197485">
                <a:moveTo>
                  <a:pt x="661924" y="116205"/>
                </a:moveTo>
                <a:lnTo>
                  <a:pt x="659384" y="135889"/>
                </a:lnTo>
                <a:lnTo>
                  <a:pt x="679068" y="138302"/>
                </a:lnTo>
                <a:lnTo>
                  <a:pt x="681481" y="118618"/>
                </a:lnTo>
                <a:lnTo>
                  <a:pt x="661924" y="116205"/>
                </a:lnTo>
                <a:close/>
              </a:path>
              <a:path w="1153795" h="197485">
                <a:moveTo>
                  <a:pt x="622553" y="111251"/>
                </a:moveTo>
                <a:lnTo>
                  <a:pt x="620140" y="130937"/>
                </a:lnTo>
                <a:lnTo>
                  <a:pt x="639826" y="133350"/>
                </a:lnTo>
                <a:lnTo>
                  <a:pt x="642238" y="113664"/>
                </a:lnTo>
                <a:lnTo>
                  <a:pt x="622553" y="111251"/>
                </a:lnTo>
                <a:close/>
              </a:path>
              <a:path w="1153795" h="197485">
                <a:moveTo>
                  <a:pt x="583184" y="106299"/>
                </a:moveTo>
                <a:lnTo>
                  <a:pt x="580771" y="125983"/>
                </a:lnTo>
                <a:lnTo>
                  <a:pt x="600455" y="128524"/>
                </a:lnTo>
                <a:lnTo>
                  <a:pt x="602868" y="108838"/>
                </a:lnTo>
                <a:lnTo>
                  <a:pt x="583184" y="106299"/>
                </a:lnTo>
                <a:close/>
              </a:path>
              <a:path w="1153795" h="197485">
                <a:moveTo>
                  <a:pt x="543940" y="101473"/>
                </a:moveTo>
                <a:lnTo>
                  <a:pt x="541527" y="121157"/>
                </a:lnTo>
                <a:lnTo>
                  <a:pt x="561086" y="123570"/>
                </a:lnTo>
                <a:lnTo>
                  <a:pt x="563626" y="103886"/>
                </a:lnTo>
                <a:lnTo>
                  <a:pt x="543940" y="101473"/>
                </a:lnTo>
                <a:close/>
              </a:path>
              <a:path w="1153795" h="197485">
                <a:moveTo>
                  <a:pt x="504571" y="96519"/>
                </a:moveTo>
                <a:lnTo>
                  <a:pt x="502158" y="116205"/>
                </a:lnTo>
                <a:lnTo>
                  <a:pt x="521842" y="118618"/>
                </a:lnTo>
                <a:lnTo>
                  <a:pt x="524255" y="98932"/>
                </a:lnTo>
                <a:lnTo>
                  <a:pt x="504571" y="96519"/>
                </a:lnTo>
                <a:close/>
              </a:path>
              <a:path w="1153795" h="197485">
                <a:moveTo>
                  <a:pt x="465327" y="91567"/>
                </a:moveTo>
                <a:lnTo>
                  <a:pt x="462788" y="111251"/>
                </a:lnTo>
                <a:lnTo>
                  <a:pt x="482473" y="113664"/>
                </a:lnTo>
                <a:lnTo>
                  <a:pt x="485013" y="94106"/>
                </a:lnTo>
                <a:lnTo>
                  <a:pt x="465327" y="91567"/>
                </a:lnTo>
                <a:close/>
              </a:path>
              <a:path w="1153795" h="197485">
                <a:moveTo>
                  <a:pt x="425958" y="86741"/>
                </a:moveTo>
                <a:lnTo>
                  <a:pt x="423545" y="106299"/>
                </a:lnTo>
                <a:lnTo>
                  <a:pt x="443229" y="108838"/>
                </a:lnTo>
                <a:lnTo>
                  <a:pt x="445642" y="89154"/>
                </a:lnTo>
                <a:lnTo>
                  <a:pt x="425958" y="86741"/>
                </a:lnTo>
                <a:close/>
              </a:path>
              <a:path w="1153795" h="197485">
                <a:moveTo>
                  <a:pt x="386714" y="81787"/>
                </a:moveTo>
                <a:lnTo>
                  <a:pt x="384175" y="101473"/>
                </a:lnTo>
                <a:lnTo>
                  <a:pt x="403860" y="103886"/>
                </a:lnTo>
                <a:lnTo>
                  <a:pt x="406273" y="84200"/>
                </a:lnTo>
                <a:lnTo>
                  <a:pt x="386714" y="81787"/>
                </a:lnTo>
                <a:close/>
              </a:path>
              <a:path w="1153795" h="197485">
                <a:moveTo>
                  <a:pt x="347345" y="76835"/>
                </a:moveTo>
                <a:lnTo>
                  <a:pt x="344931" y="96519"/>
                </a:lnTo>
                <a:lnTo>
                  <a:pt x="364489" y="98932"/>
                </a:lnTo>
                <a:lnTo>
                  <a:pt x="367029" y="79375"/>
                </a:lnTo>
                <a:lnTo>
                  <a:pt x="347345" y="76835"/>
                </a:lnTo>
                <a:close/>
              </a:path>
              <a:path w="1153795" h="197485">
                <a:moveTo>
                  <a:pt x="307975" y="72008"/>
                </a:moveTo>
                <a:lnTo>
                  <a:pt x="305562" y="91567"/>
                </a:lnTo>
                <a:lnTo>
                  <a:pt x="325247" y="94106"/>
                </a:lnTo>
                <a:lnTo>
                  <a:pt x="327660" y="74422"/>
                </a:lnTo>
                <a:lnTo>
                  <a:pt x="307975" y="72008"/>
                </a:lnTo>
                <a:close/>
              </a:path>
              <a:path w="1153795" h="197485">
                <a:moveTo>
                  <a:pt x="268731" y="67056"/>
                </a:moveTo>
                <a:lnTo>
                  <a:pt x="266191" y="86741"/>
                </a:lnTo>
                <a:lnTo>
                  <a:pt x="285876" y="89154"/>
                </a:lnTo>
                <a:lnTo>
                  <a:pt x="288416" y="69468"/>
                </a:lnTo>
                <a:lnTo>
                  <a:pt x="268731" y="67056"/>
                </a:lnTo>
                <a:close/>
              </a:path>
              <a:path w="1153795" h="197485">
                <a:moveTo>
                  <a:pt x="229362" y="62102"/>
                </a:moveTo>
                <a:lnTo>
                  <a:pt x="226949" y="81787"/>
                </a:lnTo>
                <a:lnTo>
                  <a:pt x="246634" y="84200"/>
                </a:lnTo>
                <a:lnTo>
                  <a:pt x="249047" y="64643"/>
                </a:lnTo>
                <a:lnTo>
                  <a:pt x="229362" y="62102"/>
                </a:lnTo>
                <a:close/>
              </a:path>
              <a:path w="1153795" h="197485">
                <a:moveTo>
                  <a:pt x="190118" y="57150"/>
                </a:moveTo>
                <a:lnTo>
                  <a:pt x="187578" y="76835"/>
                </a:lnTo>
                <a:lnTo>
                  <a:pt x="207263" y="79375"/>
                </a:lnTo>
                <a:lnTo>
                  <a:pt x="209676" y="59689"/>
                </a:lnTo>
                <a:lnTo>
                  <a:pt x="190118" y="57150"/>
                </a:lnTo>
                <a:close/>
              </a:path>
              <a:path w="1153795" h="197485">
                <a:moveTo>
                  <a:pt x="150749" y="52324"/>
                </a:moveTo>
                <a:lnTo>
                  <a:pt x="148336" y="72008"/>
                </a:lnTo>
                <a:lnTo>
                  <a:pt x="167893" y="74422"/>
                </a:lnTo>
                <a:lnTo>
                  <a:pt x="170434" y="54737"/>
                </a:lnTo>
                <a:lnTo>
                  <a:pt x="150749" y="52324"/>
                </a:lnTo>
                <a:close/>
              </a:path>
              <a:path w="1153795" h="197485">
                <a:moveTo>
                  <a:pt x="101726" y="0"/>
                </a:moveTo>
                <a:lnTo>
                  <a:pt x="0" y="43433"/>
                </a:lnTo>
                <a:lnTo>
                  <a:pt x="87884" y="110617"/>
                </a:lnTo>
                <a:lnTo>
                  <a:pt x="94106" y="109727"/>
                </a:lnTo>
                <a:lnTo>
                  <a:pt x="100711" y="101092"/>
                </a:lnTo>
                <a:lnTo>
                  <a:pt x="99949" y="94868"/>
                </a:lnTo>
                <a:lnTo>
                  <a:pt x="53933" y="59689"/>
                </a:lnTo>
                <a:lnTo>
                  <a:pt x="50037" y="59689"/>
                </a:lnTo>
                <a:lnTo>
                  <a:pt x="30352" y="57150"/>
                </a:lnTo>
                <a:lnTo>
                  <a:pt x="30619" y="54991"/>
                </a:lnTo>
                <a:lnTo>
                  <a:pt x="23367" y="54991"/>
                </a:lnTo>
                <a:lnTo>
                  <a:pt x="25526" y="37973"/>
                </a:lnTo>
                <a:lnTo>
                  <a:pt x="32718" y="37973"/>
                </a:lnTo>
                <a:lnTo>
                  <a:pt x="32765" y="37592"/>
                </a:lnTo>
                <a:lnTo>
                  <a:pt x="64093" y="37592"/>
                </a:lnTo>
                <a:lnTo>
                  <a:pt x="109474" y="18161"/>
                </a:lnTo>
                <a:lnTo>
                  <a:pt x="111887" y="12318"/>
                </a:lnTo>
                <a:lnTo>
                  <a:pt x="109727" y="7366"/>
                </a:lnTo>
                <a:lnTo>
                  <a:pt x="107568" y="2286"/>
                </a:lnTo>
                <a:lnTo>
                  <a:pt x="101726" y="0"/>
                </a:lnTo>
                <a:close/>
              </a:path>
              <a:path w="1153795" h="197485">
                <a:moveTo>
                  <a:pt x="111378" y="47370"/>
                </a:moveTo>
                <a:lnTo>
                  <a:pt x="108965" y="67056"/>
                </a:lnTo>
                <a:lnTo>
                  <a:pt x="128650" y="69468"/>
                </a:lnTo>
                <a:lnTo>
                  <a:pt x="131063" y="49783"/>
                </a:lnTo>
                <a:lnTo>
                  <a:pt x="111378" y="47370"/>
                </a:lnTo>
                <a:close/>
              </a:path>
              <a:path w="1153795" h="197485">
                <a:moveTo>
                  <a:pt x="72136" y="42418"/>
                </a:moveTo>
                <a:lnTo>
                  <a:pt x="69596" y="62102"/>
                </a:lnTo>
                <a:lnTo>
                  <a:pt x="89280" y="64643"/>
                </a:lnTo>
                <a:lnTo>
                  <a:pt x="91821" y="44957"/>
                </a:lnTo>
                <a:lnTo>
                  <a:pt x="72136" y="42418"/>
                </a:lnTo>
                <a:close/>
              </a:path>
              <a:path w="1153795" h="197485">
                <a:moveTo>
                  <a:pt x="39033" y="48298"/>
                </a:moveTo>
                <a:lnTo>
                  <a:pt x="31022" y="51720"/>
                </a:lnTo>
                <a:lnTo>
                  <a:pt x="30352" y="57150"/>
                </a:lnTo>
                <a:lnTo>
                  <a:pt x="50037" y="59689"/>
                </a:lnTo>
                <a:lnTo>
                  <a:pt x="50371" y="56966"/>
                </a:lnTo>
                <a:lnTo>
                  <a:pt x="39033" y="48298"/>
                </a:lnTo>
                <a:close/>
              </a:path>
              <a:path w="1153795" h="197485">
                <a:moveTo>
                  <a:pt x="50371" y="56966"/>
                </a:moveTo>
                <a:lnTo>
                  <a:pt x="50037" y="59689"/>
                </a:lnTo>
                <a:lnTo>
                  <a:pt x="53933" y="59689"/>
                </a:lnTo>
                <a:lnTo>
                  <a:pt x="50371" y="56966"/>
                </a:lnTo>
                <a:close/>
              </a:path>
              <a:path w="1153795" h="197485">
                <a:moveTo>
                  <a:pt x="52119" y="42707"/>
                </a:moveTo>
                <a:lnTo>
                  <a:pt x="39033" y="48298"/>
                </a:lnTo>
                <a:lnTo>
                  <a:pt x="50371" y="56966"/>
                </a:lnTo>
                <a:lnTo>
                  <a:pt x="52119" y="42707"/>
                </a:lnTo>
                <a:close/>
              </a:path>
              <a:path w="1153795" h="197485">
                <a:moveTo>
                  <a:pt x="25526" y="37973"/>
                </a:moveTo>
                <a:lnTo>
                  <a:pt x="23367" y="54991"/>
                </a:lnTo>
                <a:lnTo>
                  <a:pt x="31022" y="51720"/>
                </a:lnTo>
                <a:lnTo>
                  <a:pt x="32099" y="42997"/>
                </a:lnTo>
                <a:lnTo>
                  <a:pt x="25526" y="37973"/>
                </a:lnTo>
                <a:close/>
              </a:path>
              <a:path w="1153795" h="197485">
                <a:moveTo>
                  <a:pt x="31022" y="51720"/>
                </a:moveTo>
                <a:lnTo>
                  <a:pt x="23367" y="54991"/>
                </a:lnTo>
                <a:lnTo>
                  <a:pt x="30619" y="54991"/>
                </a:lnTo>
                <a:lnTo>
                  <a:pt x="31022" y="51720"/>
                </a:lnTo>
                <a:close/>
              </a:path>
              <a:path w="1153795" h="197485">
                <a:moveTo>
                  <a:pt x="32099" y="42997"/>
                </a:moveTo>
                <a:lnTo>
                  <a:pt x="31022" y="51720"/>
                </a:lnTo>
                <a:lnTo>
                  <a:pt x="39033" y="48298"/>
                </a:lnTo>
                <a:lnTo>
                  <a:pt x="32099" y="42997"/>
                </a:lnTo>
                <a:close/>
              </a:path>
              <a:path w="1153795" h="197485">
                <a:moveTo>
                  <a:pt x="32765" y="37592"/>
                </a:moveTo>
                <a:lnTo>
                  <a:pt x="32099" y="42997"/>
                </a:lnTo>
                <a:lnTo>
                  <a:pt x="39033" y="48298"/>
                </a:lnTo>
                <a:lnTo>
                  <a:pt x="52119" y="42707"/>
                </a:lnTo>
                <a:lnTo>
                  <a:pt x="52450" y="40005"/>
                </a:lnTo>
                <a:lnTo>
                  <a:pt x="32765" y="37592"/>
                </a:lnTo>
                <a:close/>
              </a:path>
              <a:path w="1153795" h="197485">
                <a:moveTo>
                  <a:pt x="32718" y="37973"/>
                </a:moveTo>
                <a:lnTo>
                  <a:pt x="25526" y="37973"/>
                </a:lnTo>
                <a:lnTo>
                  <a:pt x="32099" y="42997"/>
                </a:lnTo>
                <a:lnTo>
                  <a:pt x="32718" y="37973"/>
                </a:lnTo>
                <a:close/>
              </a:path>
              <a:path w="1153795" h="197485">
                <a:moveTo>
                  <a:pt x="64093" y="37592"/>
                </a:moveTo>
                <a:lnTo>
                  <a:pt x="32765" y="37592"/>
                </a:lnTo>
                <a:lnTo>
                  <a:pt x="52450" y="40005"/>
                </a:lnTo>
                <a:lnTo>
                  <a:pt x="52119" y="42707"/>
                </a:lnTo>
                <a:lnTo>
                  <a:pt x="64093" y="375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600450" y="3580638"/>
            <a:ext cx="4753610" cy="853440"/>
          </a:xfrm>
          <a:prstGeom prst="rect">
            <a:avLst/>
          </a:prstGeom>
          <a:solidFill>
            <a:srgbClr val="6D767C"/>
          </a:solidFill>
          <a:ln w="19811">
            <a:solidFill>
              <a:srgbClr val="FFFFFF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780"/>
              </a:spcBef>
            </a:pPr>
            <a:r>
              <a:rPr sz="1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分享绿色行动：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91440">
              <a:lnSpc>
                <a:spcPct val="100000"/>
              </a:lnSpc>
              <a:spcBef>
                <a:spcPts val="670"/>
              </a:spcBef>
            </a:pP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所有参与车辆</a:t>
            </a:r>
            <a:r>
              <a:rPr sz="10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后</a:t>
            </a:r>
            <a:r>
              <a:rPr sz="10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备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箱</a:t>
            </a:r>
            <a:r>
              <a:rPr sz="10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装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载绿</a:t>
            </a:r>
            <a:r>
              <a:rPr sz="10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植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及</a:t>
            </a:r>
            <a:r>
              <a:rPr sz="10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多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肉</a:t>
            </a:r>
            <a:r>
              <a:rPr sz="10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卡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通</a:t>
            </a:r>
            <a:r>
              <a:rPr sz="10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盆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栽</a:t>
            </a:r>
            <a:r>
              <a:rPr sz="10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或</a:t>
            </a:r>
            <a:r>
              <a:rPr sz="10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是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表</a:t>
            </a:r>
            <a:r>
              <a:rPr sz="10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情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包</a:t>
            </a:r>
            <a:r>
              <a:rPr sz="10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绿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植</a:t>
            </a:r>
            <a:r>
              <a:rPr sz="10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玩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偶</a:t>
            </a:r>
            <a:r>
              <a:rPr sz="10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作为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  <a:p>
            <a:pPr marL="91440">
              <a:lnSpc>
                <a:spcPct val="100000"/>
              </a:lnSpc>
              <a:spcBef>
                <a:spcPts val="635"/>
              </a:spcBef>
            </a:pP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礼</a:t>
            </a:r>
            <a:r>
              <a:rPr sz="105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品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赠</a:t>
            </a:r>
            <a:r>
              <a:rPr sz="105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送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给</a:t>
            </a:r>
            <a:r>
              <a:rPr sz="105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每</a:t>
            </a:r>
            <a:r>
              <a:rPr sz="10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名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在</a:t>
            </a:r>
            <a:r>
              <a:rPr sz="105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自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媒</a:t>
            </a:r>
            <a:r>
              <a:rPr sz="105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体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平</a:t>
            </a:r>
            <a:r>
              <a:rPr sz="105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台</a:t>
            </a:r>
            <a:r>
              <a:rPr sz="105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分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享</a:t>
            </a:r>
            <a:r>
              <a:rPr sz="105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05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信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息</a:t>
            </a:r>
            <a:r>
              <a:rPr sz="105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05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乘客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66</a:t>
            </a:fld>
            <a:endParaRPr spc="-5" dirty="0"/>
          </a:p>
        </p:txBody>
      </p:sp>
      <p:sp>
        <p:nvSpPr>
          <p:cNvPr id="15" name="object 15"/>
          <p:cNvSpPr txBox="1"/>
          <p:nvPr/>
        </p:nvSpPr>
        <p:spPr>
          <a:xfrm>
            <a:off x="3311652" y="1371980"/>
            <a:ext cx="5581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73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车内装饰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63195" rIns="0" bIns="0" rtlCol="0">
            <a:spAutoFit/>
          </a:bodyPr>
          <a:lstStyle/>
          <a:p>
            <a:pPr marL="177165">
              <a:lnSpc>
                <a:spcPct val="100000"/>
              </a:lnSpc>
              <a:spcBef>
                <a:spcPts val="128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腾势</a:t>
            </a: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EV</a:t>
            </a:r>
            <a:r>
              <a:rPr sz="1700" b="1" spc="-2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Day</a:t>
            </a:r>
            <a:r>
              <a:rPr sz="1700" b="1" spc="36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Overview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6240" y="1383791"/>
            <a:ext cx="2051685" cy="396240"/>
          </a:xfrm>
          <a:custGeom>
            <a:avLst/>
            <a:gdLst/>
            <a:ahLst/>
            <a:cxnLst/>
            <a:rect l="l" t="t" r="r" b="b"/>
            <a:pathLst>
              <a:path w="2051685" h="396239">
                <a:moveTo>
                  <a:pt x="0" y="396239"/>
                </a:moveTo>
                <a:lnTo>
                  <a:pt x="2051304" y="396239"/>
                </a:lnTo>
                <a:lnTo>
                  <a:pt x="2051304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9D5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6240" y="1468882"/>
            <a:ext cx="2051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485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乘客互动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2925" y="1061466"/>
            <a:ext cx="926274" cy="464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6240" y="1815083"/>
            <a:ext cx="2087880" cy="1315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067050" y="1443990"/>
            <a:ext cx="2616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分享绿色：赠送绿植或绿植表情包公仔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02991" y="3064205"/>
            <a:ext cx="35306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活动信息推送：官方二维码扫描贴（到店留资互动）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95244" y="1780032"/>
            <a:ext cx="1584959" cy="11201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90672" y="1775460"/>
            <a:ext cx="1594485" cy="1129665"/>
          </a:xfrm>
          <a:custGeom>
            <a:avLst/>
            <a:gdLst/>
            <a:ahLst/>
            <a:cxnLst/>
            <a:rect l="l" t="t" r="r" b="b"/>
            <a:pathLst>
              <a:path w="1594485" h="1129664">
                <a:moveTo>
                  <a:pt x="0" y="1129283"/>
                </a:moveTo>
                <a:lnTo>
                  <a:pt x="1594103" y="1129283"/>
                </a:lnTo>
                <a:lnTo>
                  <a:pt x="1594103" y="0"/>
                </a:lnTo>
                <a:lnTo>
                  <a:pt x="0" y="0"/>
                </a:lnTo>
                <a:lnTo>
                  <a:pt x="0" y="1129283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625590" y="1780794"/>
            <a:ext cx="2268220" cy="1108075"/>
          </a:xfrm>
          <a:prstGeom prst="rect">
            <a:avLst/>
          </a:prstGeom>
          <a:solidFill>
            <a:srgbClr val="959DA2"/>
          </a:solidFill>
          <a:ln w="19811">
            <a:solidFill>
              <a:srgbClr val="6D767C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90805" marR="71755">
              <a:lnSpc>
                <a:spcPct val="150000"/>
              </a:lnSpc>
              <a:spcBef>
                <a:spcPts val="80"/>
              </a:spcBef>
            </a:pP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乘客看到带有绿植表情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公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仔装饰 或者贴有“绿势力”联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盟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标识的 “腾</a:t>
            </a:r>
            <a:r>
              <a:rPr sz="110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100" spc="-4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DAY’</a:t>
            </a:r>
            <a:r>
              <a:rPr sz="110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专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享</a:t>
            </a:r>
            <a:r>
              <a:rPr sz="110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即</a:t>
            </a:r>
            <a:r>
              <a:rPr sz="1100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可招 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手拦车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或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通过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约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车平</a:t>
            </a:r>
            <a:r>
              <a:rPr sz="1100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台免</a:t>
            </a:r>
            <a:r>
              <a:rPr sz="1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费出行。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263640" y="3291840"/>
            <a:ext cx="2196084" cy="15133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66288" y="3389376"/>
            <a:ext cx="2784348" cy="15895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52359" y="3422903"/>
            <a:ext cx="617220" cy="3520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15255" y="1796795"/>
            <a:ext cx="1872996" cy="1170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67</a:t>
            </a:fld>
            <a:endParaRPr spc="-5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72917" y="2258567"/>
            <a:ext cx="3023870" cy="0"/>
          </a:xfrm>
          <a:custGeom>
            <a:avLst/>
            <a:gdLst/>
            <a:ahLst/>
            <a:cxnLst/>
            <a:rect l="l" t="t" r="r" b="b"/>
            <a:pathLst>
              <a:path w="3023870">
                <a:moveTo>
                  <a:pt x="0" y="0"/>
                </a:moveTo>
                <a:lnTo>
                  <a:pt x="3023616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59964" y="2258567"/>
            <a:ext cx="3049905" cy="0"/>
          </a:xfrm>
          <a:custGeom>
            <a:avLst/>
            <a:gdLst/>
            <a:ahLst/>
            <a:cxnLst/>
            <a:rect l="l" t="t" r="r" b="b"/>
            <a:pathLst>
              <a:path w="3049904">
                <a:moveTo>
                  <a:pt x="0" y="0"/>
                </a:moveTo>
                <a:lnTo>
                  <a:pt x="3049524" y="0"/>
                </a:lnTo>
              </a:path>
            </a:pathLst>
          </a:custGeom>
          <a:ln w="4572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2917" y="2994660"/>
            <a:ext cx="3023870" cy="0"/>
          </a:xfrm>
          <a:custGeom>
            <a:avLst/>
            <a:gdLst/>
            <a:ahLst/>
            <a:cxnLst/>
            <a:rect l="l" t="t" r="r" b="b"/>
            <a:pathLst>
              <a:path w="3023870">
                <a:moveTo>
                  <a:pt x="0" y="0"/>
                </a:moveTo>
                <a:lnTo>
                  <a:pt x="3023616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59964" y="2994660"/>
            <a:ext cx="3049905" cy="0"/>
          </a:xfrm>
          <a:custGeom>
            <a:avLst/>
            <a:gdLst/>
            <a:ahLst/>
            <a:cxnLst/>
            <a:rect l="l" t="t" r="r" b="b"/>
            <a:pathLst>
              <a:path w="3049904">
                <a:moveTo>
                  <a:pt x="0" y="0"/>
                </a:moveTo>
                <a:lnTo>
                  <a:pt x="3049524" y="0"/>
                </a:lnTo>
              </a:path>
            </a:pathLst>
          </a:custGeom>
          <a:ln w="4572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10736" y="2383917"/>
            <a:ext cx="14935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04</a:t>
            </a:r>
            <a:r>
              <a:rPr sz="3200" b="1" spc="-64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baseline="2000" dirty="0">
                <a:latin typeface="微软雅黑" panose="020B0503020204020204" charset="-122"/>
                <a:cs typeface="微软雅黑" panose="020B0503020204020204" charset="-122"/>
              </a:rPr>
              <a:t>执行管理</a:t>
            </a:r>
            <a:endParaRPr sz="2700" baseline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68</a:t>
            </a:fld>
            <a:endParaRPr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4145026" y="2337419"/>
            <a:ext cx="899794" cy="266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b="1" i="1" spc="-30" dirty="0">
                <a:latin typeface="微软雅黑" panose="020B0503020204020204" charset="-122"/>
                <a:cs typeface="微软雅黑" panose="020B0503020204020204" charset="-122"/>
              </a:rPr>
              <a:t>Part</a:t>
            </a:r>
            <a:r>
              <a:rPr sz="1550" b="1" i="1" spc="-8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i="1" spc="-5" dirty="0">
                <a:latin typeface="Arial" panose="020B0604020202020204"/>
                <a:cs typeface="Arial" panose="020B0604020202020204"/>
              </a:rPr>
              <a:t>Four</a:t>
            </a:r>
            <a:endParaRPr sz="1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00"/>
          </a:p>
          <a:p>
            <a:pPr marL="17716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Table of</a:t>
            </a:r>
            <a:r>
              <a:rPr sz="1700" b="1" spc="-2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Content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00"/>
          </a:p>
          <a:p>
            <a:pPr marL="17716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3164" y="1053083"/>
          <a:ext cx="8825222" cy="3879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8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7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7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70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70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70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70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70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70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70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704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4704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4704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4704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0101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30200">
                <a:tc gridSpan="17"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RSVP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Timeline</a:t>
                      </a:r>
                      <a:endParaRPr sz="14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8100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92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1430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事项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6B9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6B9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6B9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6B935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460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Calibri" panose="020F0502020204030204"/>
                          <a:cs typeface="Calibri" panose="020F0502020204030204"/>
                        </a:rPr>
                        <a:t>1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84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6B9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rowSpan="1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7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6B935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日期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6B935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15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周一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731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16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周二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17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周三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18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周四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19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周五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20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周六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21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周日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22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周一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23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周二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24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周三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25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周四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26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周五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28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周六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29</a:t>
                      </a:r>
                      <a:endParaRPr sz="8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周日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激励政策发布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（经销商配合）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22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r>
                        <a:rPr sz="800" spc="-10" dirty="0">
                          <a:latin typeface="Calibri" panose="020F0502020204030204"/>
                          <a:cs typeface="Calibri" panose="020F0502020204030204"/>
                        </a:rPr>
                        <a:t>-3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spc="-15" dirty="0">
                          <a:latin typeface="Calibri" panose="020F0502020204030204"/>
                          <a:cs typeface="Calibri" panose="020F0502020204030204"/>
                        </a:rPr>
                        <a:t>5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0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0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0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0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0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 marL="97790">
                        <a:lnSpc>
                          <a:spcPts val="955"/>
                        </a:lnSpc>
                        <a:spcBef>
                          <a:spcPts val="55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私家车客户邀约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97790">
                        <a:lnSpc>
                          <a:spcPts val="955"/>
                        </a:lnSpc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（经销商配合）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22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r>
                        <a:rPr sz="800" spc="-10" dirty="0">
                          <a:latin typeface="Calibri" panose="020F0502020204030204"/>
                          <a:cs typeface="Calibri" panose="020F0502020204030204"/>
                        </a:rPr>
                        <a:t>-3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spc="-15" dirty="0">
                          <a:latin typeface="Calibri" panose="020F0502020204030204"/>
                          <a:cs typeface="Calibri" panose="020F0502020204030204"/>
                        </a:rPr>
                        <a:t>5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7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7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7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7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7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2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活动物料制作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22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r>
                        <a:rPr sz="800" spc="-10" dirty="0">
                          <a:latin typeface="Calibri" panose="020F0502020204030204"/>
                          <a:cs typeface="Calibri" panose="020F0502020204030204"/>
                        </a:rPr>
                        <a:t>-3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spc="-15" dirty="0">
                          <a:latin typeface="Calibri" panose="020F0502020204030204"/>
                          <a:cs typeface="Calibri" panose="020F0502020204030204"/>
                        </a:rPr>
                        <a:t>5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7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7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7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7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0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0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55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私家车主物料快递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22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r>
                        <a:rPr sz="800" spc="-10" dirty="0">
                          <a:latin typeface="Calibri" panose="020F0502020204030204"/>
                          <a:cs typeface="Calibri" panose="020F0502020204030204"/>
                        </a:rPr>
                        <a:t>-3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spc="-15" dirty="0">
                          <a:latin typeface="Calibri" panose="020F0502020204030204"/>
                          <a:cs typeface="Calibri" panose="020F0502020204030204"/>
                        </a:rPr>
                        <a:t>6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7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7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7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97790">
                        <a:lnSpc>
                          <a:spcPts val="955"/>
                        </a:lnSpc>
                        <a:spcBef>
                          <a:spcPts val="33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活动物料下发门店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97790">
                        <a:lnSpc>
                          <a:spcPts val="955"/>
                        </a:lnSpc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（经销商配合）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22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r>
                        <a:rPr sz="800" spc="-10" dirty="0">
                          <a:latin typeface="Calibri" panose="020F0502020204030204"/>
                          <a:cs typeface="Calibri" panose="020F0502020204030204"/>
                        </a:rPr>
                        <a:t>-3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spc="-15" dirty="0">
                          <a:latin typeface="Calibri" panose="020F0502020204030204"/>
                          <a:cs typeface="Calibri" panose="020F0502020204030204"/>
                        </a:rPr>
                        <a:t>5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97790" marR="8572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大客户及私车车辆 到店领取装饰物资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97790">
                        <a:lnSpc>
                          <a:spcPts val="950"/>
                        </a:lnSpc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（经销商配合）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22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r>
                        <a:rPr sz="800" spc="-10" dirty="0">
                          <a:latin typeface="Calibri" panose="020F0502020204030204"/>
                          <a:cs typeface="Calibri" panose="020F0502020204030204"/>
                        </a:rPr>
                        <a:t>-3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spc="-15" dirty="0">
                          <a:latin typeface="Calibri" panose="020F0502020204030204"/>
                          <a:cs typeface="Calibri" panose="020F0502020204030204"/>
                        </a:rPr>
                        <a:t>5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第三方培训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3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6-7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集结点布置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3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sz="800" dirty="0">
                          <a:latin typeface="Calibri" panose="020F0502020204030204"/>
                          <a:cs typeface="Calibri" panose="020F0502020204030204"/>
                        </a:rPr>
                        <a:t>6-7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日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460">
                <a:tc gridSpan="1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69</a:t>
            </a:fld>
            <a:endParaRPr spc="-5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949C97E-5031-476A-96A2-1A926B0A2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35" y="174588"/>
            <a:ext cx="2853175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224154" rIns="0" bIns="0" rtlCol="0">
            <a:spAutoFit/>
          </a:bodyPr>
          <a:lstStyle/>
          <a:p>
            <a:pPr marL="521970">
              <a:lnSpc>
                <a:spcPct val="100000"/>
              </a:lnSpc>
              <a:spcBef>
                <a:spcPts val="1765"/>
              </a:spcBef>
            </a:pPr>
            <a:r>
              <a:rPr sz="20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 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项目策略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200" y="1806272"/>
            <a:ext cx="4688205" cy="1859914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R="817880" algn="ctr">
              <a:lnSpc>
                <a:spcPct val="100000"/>
              </a:lnSpc>
              <a:spcBef>
                <a:spcPts val="935"/>
              </a:spcBef>
            </a:pPr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高</a:t>
            </a:r>
            <a:r>
              <a:rPr sz="14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·</a:t>
            </a:r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强</a:t>
            </a:r>
            <a:r>
              <a:rPr sz="14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·</a:t>
            </a:r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调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29235" indent="-216535">
              <a:lnSpc>
                <a:spcPct val="100000"/>
              </a:lnSpc>
              <a:spcBef>
                <a:spcPts val="840"/>
              </a:spcBef>
              <a:buFont typeface="Meiryo" panose="020B0604030504040204" charset="-128"/>
              <a:buChar char="■"/>
              <a:tabLst>
                <a:tab pos="229870" algn="l"/>
              </a:tabLst>
            </a:pP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活动定位树立</a:t>
            </a:r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高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度，形成有社会影响力事件，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34950">
              <a:lnSpc>
                <a:spcPct val="100000"/>
              </a:lnSpc>
              <a:spcBef>
                <a:spcPts val="76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不在让绿色环保沦为纸上谈兵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29235" indent="-216535">
              <a:lnSpc>
                <a:spcPct val="100000"/>
              </a:lnSpc>
              <a:spcBef>
                <a:spcPts val="795"/>
              </a:spcBef>
              <a:buFont typeface="Meiryo" panose="020B0604030504040204" charset="-128"/>
              <a:buChar char="■"/>
              <a:tabLst>
                <a:tab pos="22987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传播</a:t>
            </a:r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强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化腾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EV品牌绿色环保理念，凸显与竞品的差异化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29235" indent="-216535">
              <a:lnSpc>
                <a:spcPct val="100000"/>
              </a:lnSpc>
              <a:spcBef>
                <a:spcPts val="840"/>
              </a:spcBef>
              <a:buFont typeface="Meiryo" panose="020B0604030504040204" charset="-128"/>
              <a:buChar char="■"/>
              <a:tabLst>
                <a:tab pos="229870" algn="l"/>
              </a:tabLst>
            </a:pP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充分</a:t>
            </a:r>
            <a:r>
              <a:rPr sz="14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调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动专车司机、私家车主和用户参与积极性，通过活动环节设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>
              <a:lnSpc>
                <a:spcPct val="100000"/>
              </a:lnSpc>
              <a:spcBef>
                <a:spcPts val="76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置，增加活动参与性及分享的趣味性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49011" y="2848355"/>
            <a:ext cx="2596134" cy="1503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64252" y="1383791"/>
            <a:ext cx="2567940" cy="1475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7523" y="4757931"/>
            <a:ext cx="2591562" cy="3855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12764" y="3060192"/>
            <a:ext cx="2563367" cy="17084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659621" y="4957521"/>
            <a:ext cx="9588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z="700" spc="-5" dirty="0">
                <a:latin typeface="Calibri" panose="020F0502020204030204"/>
                <a:cs typeface="Calibri" panose="020F0502020204030204"/>
              </a:rPr>
              <a:t>7</a:t>
            </a:fld>
            <a:endParaRPr sz="7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00"/>
          </a:p>
          <a:p>
            <a:pPr marL="17716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3164" y="1053083"/>
          <a:ext cx="8840470" cy="38550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5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75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15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8300">
                <a:tc gridSpan="2"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第三方安排</a:t>
                      </a:r>
                      <a:endParaRPr sz="1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6830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场地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6B935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人员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6B9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车辆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6B9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工作内容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6B9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1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大客户普通集结点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车辆及停车位管理</a:t>
                      </a:r>
                      <a:r>
                        <a:rPr sz="900" dirty="0">
                          <a:latin typeface="Calibri" panose="020F0502020204030204"/>
                          <a:cs typeface="Calibri" panose="020F0502020204030204"/>
                        </a:rPr>
                        <a:t>1</a:t>
                      </a:r>
                      <a:endParaRPr sz="9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摄影摄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像</a:t>
                      </a:r>
                      <a:r>
                        <a:rPr sz="900" spc="-7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兼职</a:t>
                      </a:r>
                      <a:r>
                        <a:rPr sz="900" spc="-7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物料配给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46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约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20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辆车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停车位梳理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车队素材采集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物料最后一轮补充配给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C00000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大客户启动仪式集结点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3405" marR="553720" indent="12763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搭建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5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 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摄影摄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像</a:t>
                      </a:r>
                      <a:r>
                        <a:rPr sz="900" spc="-14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4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 物料管理</a:t>
                      </a:r>
                      <a:r>
                        <a:rPr sz="900" spc="-15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兼职</a:t>
                      </a:r>
                      <a:r>
                        <a:rPr sz="900" spc="-7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4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车辆及停车位管理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约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30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辆车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+1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辆自媒体分享展车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 marL="1122680" marR="1099185" indent="1270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停车位梳理 车队素材采集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894080" marR="87058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物料最后一轮补充配给 大合影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1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私家车普通集结点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3405" marR="394970" indent="-158750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车辆及停车位管理</a:t>
                      </a:r>
                      <a:r>
                        <a:rPr sz="900" dirty="0">
                          <a:latin typeface="Calibri" panose="020F0502020204030204"/>
                          <a:cs typeface="Calibri" panose="020F0502020204030204"/>
                        </a:rPr>
                        <a:t>1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摄影摄像</a:t>
                      </a:r>
                      <a:r>
                        <a:rPr sz="900" spc="-8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459105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兼职</a:t>
                      </a:r>
                      <a:r>
                        <a:rPr sz="900" spc="-7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物料配给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2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460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约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20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辆车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tc>
                  <a:txBody>
                    <a:bodyPr/>
                    <a:lstStyle/>
                    <a:p>
                      <a:pPr marL="1122680" marR="1099185" indent="127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停车位梳理 车队素材采集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物料最后一轮补充配给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AE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C00000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私家车启动仪式集结点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3405" marR="553720" indent="12763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搭建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5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 摄影摄像</a:t>
                      </a:r>
                      <a:r>
                        <a:rPr sz="900" spc="-15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4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 物料管理</a:t>
                      </a:r>
                      <a:r>
                        <a:rPr sz="900" spc="-15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兼职</a:t>
                      </a:r>
                      <a:r>
                        <a:rPr sz="900" spc="-7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4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车辆及停车位管理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2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约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30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辆车</a:t>
                      </a:r>
                      <a:r>
                        <a:rPr sz="900" spc="-5" dirty="0">
                          <a:latin typeface="Calibri" panose="020F0502020204030204"/>
                          <a:cs typeface="Calibri" panose="020F0502020204030204"/>
                        </a:rPr>
                        <a:t>+1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辆自媒体分享展车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tc>
                  <a:txBody>
                    <a:bodyPr/>
                    <a:lstStyle/>
                    <a:p>
                      <a:pPr marL="1122680" marR="1099185" indent="127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停车位梳理 车队素材采集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894080" marR="87058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物料最后一轮补充配给 大合影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92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70</a:t>
            </a:fld>
            <a:endParaRPr spc="-5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00"/>
          </a:p>
          <a:p>
            <a:pPr marL="17716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20946" y="4433417"/>
            <a:ext cx="56197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车内物料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55977" y="4396841"/>
            <a:ext cx="427990" cy="187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微软雅黑" panose="020B0503020204020204" charset="-122"/>
                <a:cs typeface="微软雅黑" panose="020B0503020204020204" charset="-122"/>
              </a:rPr>
              <a:t>后备箱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831" y="1053083"/>
            <a:ext cx="3060700" cy="368935"/>
          </a:xfrm>
          <a:custGeom>
            <a:avLst/>
            <a:gdLst/>
            <a:ahLst/>
            <a:cxnLst/>
            <a:rect l="l" t="t" r="r" b="b"/>
            <a:pathLst>
              <a:path w="3060700" h="368934">
                <a:moveTo>
                  <a:pt x="0" y="368808"/>
                </a:moveTo>
                <a:lnTo>
                  <a:pt x="3060192" y="368808"/>
                </a:lnTo>
                <a:lnTo>
                  <a:pt x="3060192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8267" y="1077214"/>
            <a:ext cx="2868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车辆管理</a:t>
            </a:r>
            <a:r>
              <a:rPr sz="18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-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活动参与车辆标配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23556" y="4469384"/>
            <a:ext cx="8305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车身视觉物料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15567" y="1743455"/>
            <a:ext cx="1680972" cy="1115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78991" y="2967227"/>
            <a:ext cx="1717548" cy="1117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95928" y="1671827"/>
            <a:ext cx="1583436" cy="11201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91355" y="1667255"/>
            <a:ext cx="1592580" cy="1129665"/>
          </a:xfrm>
          <a:custGeom>
            <a:avLst/>
            <a:gdLst/>
            <a:ahLst/>
            <a:cxnLst/>
            <a:rect l="l" t="t" r="r" b="b"/>
            <a:pathLst>
              <a:path w="1592579" h="1129664">
                <a:moveTo>
                  <a:pt x="0" y="1129284"/>
                </a:moveTo>
                <a:lnTo>
                  <a:pt x="1592579" y="1129284"/>
                </a:lnTo>
                <a:lnTo>
                  <a:pt x="1592579" y="0"/>
                </a:lnTo>
                <a:lnTo>
                  <a:pt x="0" y="0"/>
                </a:lnTo>
                <a:lnTo>
                  <a:pt x="0" y="1129284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07891" y="2898648"/>
            <a:ext cx="2194560" cy="12527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60819" y="3200400"/>
            <a:ext cx="1872996" cy="11719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55435" y="1444752"/>
            <a:ext cx="2461260" cy="1377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71</a:t>
            </a:fld>
            <a:endParaRPr spc="-5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200"/>
          </a:p>
          <a:p>
            <a:pPr marL="17716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2919" y="3040379"/>
            <a:ext cx="8426450" cy="1800225"/>
          </a:xfrm>
          <a:custGeom>
            <a:avLst/>
            <a:gdLst/>
            <a:ahLst/>
            <a:cxnLst/>
            <a:rect l="l" t="t" r="r" b="b"/>
            <a:pathLst>
              <a:path w="8426450" h="1800225">
                <a:moveTo>
                  <a:pt x="0" y="1799844"/>
                </a:moveTo>
                <a:lnTo>
                  <a:pt x="8426196" y="1799844"/>
                </a:lnTo>
                <a:lnTo>
                  <a:pt x="8426196" y="0"/>
                </a:lnTo>
                <a:lnTo>
                  <a:pt x="0" y="0"/>
                </a:lnTo>
                <a:lnTo>
                  <a:pt x="0" y="1799844"/>
                </a:lnTo>
                <a:close/>
              </a:path>
            </a:pathLst>
          </a:custGeom>
          <a:solidFill>
            <a:srgbClr val="FCF0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82269" y="3019068"/>
            <a:ext cx="1602740" cy="869315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约车平台车内物料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 indent="-172085">
              <a:lnSpc>
                <a:spcPct val="100000"/>
              </a:lnSpc>
              <a:spcBef>
                <a:spcPts val="735"/>
              </a:spcBef>
              <a:buFont typeface="Arial" panose="020B0604020202020204"/>
              <a:buChar char="•"/>
              <a:tabLst>
                <a:tab pos="185420" algn="l"/>
              </a:tabLst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矿泉水、湿纸巾、纸巾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 indent="-172085">
              <a:lnSpc>
                <a:spcPct val="100000"/>
              </a:lnSpc>
              <a:spcBef>
                <a:spcPts val="660"/>
              </a:spcBef>
              <a:buFont typeface="Arial" panose="020B0604020202020204"/>
              <a:buChar char="•"/>
              <a:tabLst>
                <a:tab pos="185420" algn="l"/>
              </a:tabLst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雨伞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03772" y="3090950"/>
            <a:ext cx="1808480" cy="1623695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大客户平台车辆管理：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1）准时进入发车仪式集结点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2）车身装饰按要求完成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3）车载物料提前备好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4）需完成车辆清洁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5）熟悉活动区路线及路况；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77050" y="340613"/>
            <a:ext cx="1080770" cy="256540"/>
          </a:xfrm>
          <a:prstGeom prst="rect">
            <a:avLst/>
          </a:prstGeom>
          <a:ln w="19811">
            <a:solidFill>
              <a:srgbClr val="FFC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349250">
              <a:lnSpc>
                <a:spcPct val="100000"/>
              </a:lnSpc>
              <a:spcBef>
                <a:spcPts val="33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待确认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3847" y="2709163"/>
            <a:ext cx="1524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伞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68067" y="2709163"/>
            <a:ext cx="4051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矿泉水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27450" y="2709163"/>
            <a:ext cx="5314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干湿纸巾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9495" y="1600200"/>
            <a:ext cx="1414272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79676" y="1600200"/>
            <a:ext cx="1385315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43628" y="1743455"/>
            <a:ext cx="626363" cy="576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9688" y="1600200"/>
            <a:ext cx="935736" cy="940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9831" y="1053083"/>
            <a:ext cx="2627630" cy="368935"/>
          </a:xfrm>
          <a:custGeom>
            <a:avLst/>
            <a:gdLst/>
            <a:ahLst/>
            <a:cxnLst/>
            <a:rect l="l" t="t" r="r" b="b"/>
            <a:pathLst>
              <a:path w="2627630" h="368934">
                <a:moveTo>
                  <a:pt x="0" y="368808"/>
                </a:moveTo>
                <a:lnTo>
                  <a:pt x="2627376" y="368808"/>
                </a:lnTo>
                <a:lnTo>
                  <a:pt x="2627376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58267" y="1077214"/>
            <a:ext cx="2182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车辆管理</a:t>
            </a:r>
            <a:r>
              <a:rPr sz="1800" b="1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-</a:t>
            </a: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大客户支持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67400" y="1563624"/>
            <a:ext cx="2016252" cy="13411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72</a:t>
            </a:fld>
            <a:endParaRPr spc="-5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850"/>
          </a:p>
          <a:p>
            <a:pPr marL="177165">
              <a:lnSpc>
                <a:spcPct val="100000"/>
              </a:lnSpc>
            </a:pP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 Production</a:t>
            </a:r>
            <a:r>
              <a:rPr sz="1700" b="1" spc="-1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Design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8372" y="1938552"/>
            <a:ext cx="1452245" cy="1372235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媒体礼品棒球帽：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尺寸:</a:t>
            </a:r>
            <a:r>
              <a:rPr sz="1100" spc="-2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均码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29210">
              <a:lnSpc>
                <a:spcPts val="1980"/>
              </a:lnSpc>
              <a:spcBef>
                <a:spcPts val="175"/>
              </a:spcBef>
            </a:pP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材质：黑色纯棉纱卡棉 工艺：刺绣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485"/>
              </a:spcBef>
            </a:pP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工期：大货12天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56432" y="1287780"/>
            <a:ext cx="3925823" cy="2775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73</a:t>
            </a:fld>
            <a:endParaRPr spc="-5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850"/>
          </a:p>
          <a:p>
            <a:pPr marL="177165">
              <a:lnSpc>
                <a:spcPct val="100000"/>
              </a:lnSpc>
            </a:pP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 Production</a:t>
            </a:r>
            <a:r>
              <a:rPr sz="1700" b="1" spc="-1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Design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959076"/>
            <a:ext cx="2265680" cy="128333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媒体礼品钥匙扣：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尺寸:</a:t>
            </a:r>
            <a:r>
              <a:rPr sz="1100" spc="-2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L140mm*W2mm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材质：金属</a:t>
            </a:r>
            <a:r>
              <a:rPr sz="11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扣+</a:t>
            </a: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二层皮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工艺：金属激光雕刻（</a:t>
            </a:r>
            <a:r>
              <a:rPr sz="1100" spc="-1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或</a:t>
            </a: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皮质</a:t>
            </a:r>
            <a:r>
              <a:rPr sz="1100" spc="-1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压</a:t>
            </a: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印）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工期：大</a:t>
            </a:r>
            <a:r>
              <a:rPr sz="11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货</a:t>
            </a: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10天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1796" y="2223516"/>
            <a:ext cx="3631692" cy="1098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74</a:t>
            </a:fld>
            <a:endParaRPr spc="-5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850"/>
          </a:p>
          <a:p>
            <a:pPr marL="177165">
              <a:lnSpc>
                <a:spcPct val="100000"/>
              </a:lnSpc>
            </a:pP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 Production</a:t>
            </a:r>
            <a:r>
              <a:rPr sz="1700" b="1" spc="-1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Design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4507" y="1202283"/>
            <a:ext cx="2245995" cy="153543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车身贴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425450" marR="5080" indent="-413385">
              <a:lnSpc>
                <a:spcPct val="150000"/>
              </a:lnSpc>
            </a:pP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尺寸：四门</a:t>
            </a:r>
            <a:r>
              <a:rPr sz="11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：L1000mm*W200mm  </a:t>
            </a: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后窗：测量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1024255">
              <a:lnSpc>
                <a:spcPct val="150000"/>
              </a:lnSpc>
            </a:pP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材质：进口3M车贴 工艺：喷绘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工期：大货5天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91484" y="3291840"/>
            <a:ext cx="4933315" cy="1656714"/>
          </a:xfrm>
          <a:custGeom>
            <a:avLst/>
            <a:gdLst/>
            <a:ahLst/>
            <a:cxnLst/>
            <a:rect l="l" t="t" r="r" b="b"/>
            <a:pathLst>
              <a:path w="4933315" h="1656714">
                <a:moveTo>
                  <a:pt x="0" y="1656588"/>
                </a:moveTo>
                <a:lnTo>
                  <a:pt x="4933188" y="1656588"/>
                </a:lnTo>
                <a:lnTo>
                  <a:pt x="4933188" y="0"/>
                </a:lnTo>
                <a:lnTo>
                  <a:pt x="0" y="0"/>
                </a:lnTo>
                <a:lnTo>
                  <a:pt x="0" y="1656588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20411" y="3534155"/>
            <a:ext cx="2258567" cy="1048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0" y="1330452"/>
            <a:ext cx="3189731" cy="17876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8180" y="2907792"/>
            <a:ext cx="2148840" cy="16748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75</a:t>
            </a:fld>
            <a:endParaRPr spc="-5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850"/>
          </a:p>
          <a:p>
            <a:pPr marL="177165">
              <a:lnSpc>
                <a:spcPct val="100000"/>
              </a:lnSpc>
            </a:pP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 Production</a:t>
            </a:r>
            <a:r>
              <a:rPr sz="1700" b="1" spc="-1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Design</a:t>
            </a:r>
            <a:endParaRPr sz="1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370" y="1706981"/>
            <a:ext cx="1007110" cy="128333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100" b="1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车内二维码DM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尺寸：A4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50000"/>
              </a:lnSpc>
            </a:pP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材质：背胶相纸 工艺：彩印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工期：大货3天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07207" y="1420367"/>
            <a:ext cx="5196840" cy="29672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76</a:t>
            </a:fld>
            <a:endParaRPr spc="-5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00"/>
          </a:p>
          <a:p>
            <a:pPr marL="17716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6795" y="1210436"/>
            <a:ext cx="27692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“腾</a:t>
            </a:r>
            <a:r>
              <a:rPr sz="1600" b="1" spc="-1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600" b="1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600" b="1" spc="-4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Day”</a:t>
            </a:r>
            <a:r>
              <a:rPr sz="1600" b="1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活动选址依据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6440" y="2006346"/>
            <a:ext cx="1416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1.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440" y="2426055"/>
            <a:ext cx="141605" cy="128333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2.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3.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4.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5.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6.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639" y="1923135"/>
            <a:ext cx="4501515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305">
              <a:lnSpc>
                <a:spcPct val="15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摆放腾势EV</a:t>
            </a:r>
            <a:r>
              <a:rPr sz="1100" spc="-2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100" spc="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spc="-5" dirty="0">
                <a:latin typeface="微软雅黑" panose="020B0503020204020204" charset="-122"/>
                <a:cs typeface="微软雅黑" panose="020B0503020204020204" charset="-122"/>
              </a:rPr>
              <a:t>logo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造型地点均为该城市人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流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量较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多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、较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繁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华的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商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业中 心，以便获得更高的关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度，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于自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媒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体传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播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；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繁华区域周边配有相应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停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车位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可供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现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场活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车辆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停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放；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144780">
              <a:lnSpc>
                <a:spcPts val="1980"/>
              </a:lnSpc>
              <a:spcBef>
                <a:spcPts val="175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发车地均在城市外围的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商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场处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辨识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度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较高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便于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边人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员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参与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动；  选择的商场周围路边有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停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车位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方便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统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一发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；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485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发车地在商场旁边，同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周边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有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地铁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站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，方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搭送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乘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客；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50000"/>
              </a:lnSpc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发车地分散在城市周遭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可将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较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偏远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地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区的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居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民送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往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市中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心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上班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采购或 娱乐，届时各地将统一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发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车。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03976" y="2031492"/>
            <a:ext cx="2764535" cy="1728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77</a:t>
            </a:fld>
            <a:endParaRPr spc="-5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79" y="144779"/>
            <a:ext cx="4678680" cy="828040"/>
          </a:xfrm>
          <a:custGeom>
            <a:avLst/>
            <a:gdLst/>
            <a:ahLst/>
            <a:cxnLst/>
            <a:rect l="l" t="t" r="r" b="b"/>
            <a:pathLst>
              <a:path w="4678680" h="828040">
                <a:moveTo>
                  <a:pt x="0" y="827532"/>
                </a:moveTo>
                <a:lnTo>
                  <a:pt x="4678680" y="827532"/>
                </a:lnTo>
                <a:lnTo>
                  <a:pt x="4678680" y="0"/>
                </a:lnTo>
                <a:lnTo>
                  <a:pt x="0" y="0"/>
                </a:lnTo>
                <a:lnTo>
                  <a:pt x="0" y="82753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44467" y="1600200"/>
            <a:ext cx="5244084" cy="2484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9473" y="457326"/>
            <a:ext cx="115697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6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15864" y="2570733"/>
            <a:ext cx="471170" cy="1623060"/>
          </a:xfrm>
          <a:custGeom>
            <a:avLst/>
            <a:gdLst/>
            <a:ahLst/>
            <a:cxnLst/>
            <a:rect l="l" t="t" r="r" b="b"/>
            <a:pathLst>
              <a:path w="471170" h="1623060">
                <a:moveTo>
                  <a:pt x="13588" y="1507693"/>
                </a:moveTo>
                <a:lnTo>
                  <a:pt x="3048" y="1510576"/>
                </a:lnTo>
                <a:lnTo>
                  <a:pt x="0" y="1516024"/>
                </a:lnTo>
                <a:lnTo>
                  <a:pt x="1397" y="1521307"/>
                </a:lnTo>
                <a:lnTo>
                  <a:pt x="29210" y="1622767"/>
                </a:lnTo>
                <a:lnTo>
                  <a:pt x="45774" y="1606321"/>
                </a:lnTo>
                <a:lnTo>
                  <a:pt x="43814" y="1606321"/>
                </a:lnTo>
                <a:lnTo>
                  <a:pt x="24637" y="1601228"/>
                </a:lnTo>
                <a:lnTo>
                  <a:pt x="34097" y="1565766"/>
                </a:lnTo>
                <a:lnTo>
                  <a:pt x="20436" y="1516024"/>
                </a:lnTo>
                <a:lnTo>
                  <a:pt x="19050" y="1510792"/>
                </a:lnTo>
                <a:lnTo>
                  <a:pt x="13588" y="1507693"/>
                </a:lnTo>
                <a:close/>
              </a:path>
              <a:path w="471170" h="1623060">
                <a:moveTo>
                  <a:pt x="34097" y="1565766"/>
                </a:moveTo>
                <a:lnTo>
                  <a:pt x="24637" y="1601228"/>
                </a:lnTo>
                <a:lnTo>
                  <a:pt x="43814" y="1606321"/>
                </a:lnTo>
                <a:lnTo>
                  <a:pt x="45193" y="1601152"/>
                </a:lnTo>
                <a:lnTo>
                  <a:pt x="43814" y="1601152"/>
                </a:lnTo>
                <a:lnTo>
                  <a:pt x="27305" y="1596745"/>
                </a:lnTo>
                <a:lnTo>
                  <a:pt x="39326" y="1584807"/>
                </a:lnTo>
                <a:lnTo>
                  <a:pt x="34097" y="1565766"/>
                </a:lnTo>
                <a:close/>
              </a:path>
              <a:path w="471170" h="1623060">
                <a:moveTo>
                  <a:pt x="93725" y="1530705"/>
                </a:moveTo>
                <a:lnTo>
                  <a:pt x="89915" y="1534566"/>
                </a:lnTo>
                <a:lnTo>
                  <a:pt x="53235" y="1570994"/>
                </a:lnTo>
                <a:lnTo>
                  <a:pt x="43814" y="1606321"/>
                </a:lnTo>
                <a:lnTo>
                  <a:pt x="45774" y="1606321"/>
                </a:lnTo>
                <a:lnTo>
                  <a:pt x="103886" y="1548625"/>
                </a:lnTo>
                <a:lnTo>
                  <a:pt x="107696" y="1544764"/>
                </a:lnTo>
                <a:lnTo>
                  <a:pt x="107696" y="1538490"/>
                </a:lnTo>
                <a:lnTo>
                  <a:pt x="100075" y="1530731"/>
                </a:lnTo>
                <a:lnTo>
                  <a:pt x="93725" y="1530705"/>
                </a:lnTo>
                <a:close/>
              </a:path>
              <a:path w="471170" h="1623060">
                <a:moveTo>
                  <a:pt x="39326" y="1584807"/>
                </a:moveTo>
                <a:lnTo>
                  <a:pt x="27305" y="1596745"/>
                </a:lnTo>
                <a:lnTo>
                  <a:pt x="43814" y="1601152"/>
                </a:lnTo>
                <a:lnTo>
                  <a:pt x="39326" y="1584807"/>
                </a:lnTo>
                <a:close/>
              </a:path>
              <a:path w="471170" h="1623060">
                <a:moveTo>
                  <a:pt x="53235" y="1570994"/>
                </a:moveTo>
                <a:lnTo>
                  <a:pt x="39326" y="1584807"/>
                </a:lnTo>
                <a:lnTo>
                  <a:pt x="43814" y="1601152"/>
                </a:lnTo>
                <a:lnTo>
                  <a:pt x="45193" y="1601152"/>
                </a:lnTo>
                <a:lnTo>
                  <a:pt x="53235" y="1570994"/>
                </a:lnTo>
                <a:close/>
              </a:path>
              <a:path w="471170" h="1623060">
                <a:moveTo>
                  <a:pt x="451738" y="0"/>
                </a:moveTo>
                <a:lnTo>
                  <a:pt x="34097" y="1565766"/>
                </a:lnTo>
                <a:lnTo>
                  <a:pt x="39326" y="1584807"/>
                </a:lnTo>
                <a:lnTo>
                  <a:pt x="53235" y="1570994"/>
                </a:lnTo>
                <a:lnTo>
                  <a:pt x="470788" y="5080"/>
                </a:lnTo>
                <a:lnTo>
                  <a:pt x="45173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9831" y="1053083"/>
            <a:ext cx="4140835" cy="307975"/>
          </a:xfrm>
          <a:custGeom>
            <a:avLst/>
            <a:gdLst/>
            <a:ahLst/>
            <a:cxnLst/>
            <a:rect l="l" t="t" r="r" b="b"/>
            <a:pathLst>
              <a:path w="4140835" h="307975">
                <a:moveTo>
                  <a:pt x="0" y="307848"/>
                </a:moveTo>
                <a:lnTo>
                  <a:pt x="4140708" y="307848"/>
                </a:lnTo>
                <a:lnTo>
                  <a:pt x="4140708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8267" y="1078179"/>
            <a:ext cx="323088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北京集结点（私家车主</a:t>
            </a:r>
            <a:r>
              <a:rPr sz="14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发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车仪</a:t>
            </a:r>
            <a:r>
              <a:rPr sz="14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式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集结</a:t>
            </a:r>
            <a:r>
              <a:rPr sz="14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点</a:t>
            </a:r>
            <a:r>
              <a:rPr sz="1400" b="1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2300" y="1494180"/>
            <a:ext cx="1290320" cy="11690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选择理由：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50000"/>
              </a:lnSpc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位于望京社区核心地段 奔驰利星行广场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763905">
              <a:lnSpc>
                <a:spcPts val="1800"/>
              </a:lnSpc>
              <a:spcBef>
                <a:spcPts val="16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人流量大 车位可控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99844" y="1455419"/>
            <a:ext cx="1800225" cy="216535"/>
          </a:xfrm>
          <a:prstGeom prst="rect">
            <a:avLst/>
          </a:prstGeom>
          <a:solidFill>
            <a:srgbClr val="EAEBEC">
              <a:alpha val="96862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593725">
              <a:lnSpc>
                <a:spcPct val="100000"/>
              </a:lnSpc>
              <a:spcBef>
                <a:spcPts val="320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展示用停车位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99844" y="2679192"/>
            <a:ext cx="1800225" cy="216535"/>
          </a:xfrm>
          <a:prstGeom prst="rect">
            <a:avLst/>
          </a:prstGeom>
          <a:solidFill>
            <a:srgbClr val="EAEBEC">
              <a:alpha val="96862"/>
            </a:srgbClr>
          </a:solidFill>
        </p:spPr>
        <p:txBody>
          <a:bodyPr vert="horz" wrap="square" lIns="0" tIns="41275" rIns="0" bIns="0" rtlCol="0">
            <a:spAutoFit/>
          </a:bodyPr>
          <a:lstStyle/>
          <a:p>
            <a:pPr marL="541655">
              <a:lnSpc>
                <a:spcPct val="100000"/>
              </a:lnSpc>
              <a:spcBef>
                <a:spcPts val="325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启动仪式停车场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99844" y="3904488"/>
            <a:ext cx="1800225" cy="215265"/>
          </a:xfrm>
          <a:prstGeom prst="rect">
            <a:avLst/>
          </a:prstGeom>
          <a:solidFill>
            <a:srgbClr val="EAEBEC">
              <a:alpha val="96862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419735">
              <a:lnSpc>
                <a:spcPct val="100000"/>
              </a:lnSpc>
              <a:spcBef>
                <a:spcPts val="320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紧邻望京</a:t>
            </a:r>
            <a:r>
              <a:rPr sz="800" spc="-5" dirty="0">
                <a:latin typeface="Calibri" panose="020F0502020204030204"/>
                <a:cs typeface="Calibri" panose="020F0502020204030204"/>
              </a:rPr>
              <a:t>SOHO</a:t>
            </a: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商</a:t>
            </a:r>
            <a:r>
              <a:rPr sz="800" spc="-15" dirty="0">
                <a:latin typeface="微软雅黑" panose="020B0503020204020204" charset="-122"/>
                <a:cs typeface="微软雅黑" panose="020B0503020204020204" charset="-122"/>
              </a:rPr>
              <a:t>务</a:t>
            </a: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区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35651" y="4256328"/>
            <a:ext cx="10071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望京利星行广场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43471" y="3796284"/>
            <a:ext cx="1801368" cy="1223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08048" y="1671827"/>
            <a:ext cx="1545336" cy="10073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08048" y="2895600"/>
            <a:ext cx="1520952" cy="1013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08048" y="4108703"/>
            <a:ext cx="1511808" cy="10027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623686" y="617346"/>
            <a:ext cx="12738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望京利星行广场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78</a:t>
            </a:fld>
            <a:endParaRPr spc="-5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28126" y="4935423"/>
            <a:ext cx="1143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latin typeface="Calibri" panose="020F0502020204030204"/>
                <a:cs typeface="Calibri" panose="020F0502020204030204"/>
              </a:rPr>
              <a:t>79</a:t>
            </a:r>
            <a:endParaRPr sz="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5244" y="1095755"/>
            <a:ext cx="5910071" cy="3794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632829" y="4786680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 panose="020F0502020204030204"/>
                <a:cs typeface="Calibri" panose="020F0502020204030204"/>
              </a:rPr>
              <a:t>79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200"/>
          </a:p>
          <a:p>
            <a:pPr marL="17716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城市巡游路线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24828" y="1491996"/>
            <a:ext cx="775970" cy="36893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48895" rIns="0" bIns="0" rtlCol="0">
            <a:spAutoFit/>
          </a:bodyPr>
          <a:lstStyle/>
          <a:p>
            <a:pPr marL="91440" marR="104775">
              <a:lnSpc>
                <a:spcPct val="100000"/>
              </a:lnSpc>
              <a:spcBef>
                <a:spcPts val="385"/>
              </a:spcBef>
            </a:pPr>
            <a:r>
              <a:rPr sz="900" spc="0" dirty="0">
                <a:latin typeface="黑体" panose="02010609060101010101" charset="-122"/>
                <a:cs typeface="黑体" panose="02010609060101010101" charset="-122"/>
              </a:rPr>
              <a:t>A</a:t>
            </a:r>
            <a:r>
              <a:rPr sz="900" spc="-10" dirty="0">
                <a:latin typeface="黑体" panose="02010609060101010101" charset="-122"/>
                <a:cs typeface="黑体" panose="02010609060101010101" charset="-122"/>
              </a:rPr>
              <a:t>.</a:t>
            </a:r>
            <a:r>
              <a:rPr sz="900" dirty="0">
                <a:latin typeface="黑体" panose="02010609060101010101" charset="-122"/>
                <a:cs typeface="黑体" panose="02010609060101010101" charset="-122"/>
              </a:rPr>
              <a:t>利星行广 场</a:t>
            </a:r>
            <a:endParaRPr sz="900">
              <a:latin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47388" y="4372355"/>
            <a:ext cx="1047115" cy="24574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400"/>
              </a:spcBef>
            </a:pPr>
            <a:r>
              <a:rPr sz="1000" spc="-5" dirty="0">
                <a:latin typeface="黑体" panose="02010609060101010101" charset="-122"/>
                <a:cs typeface="黑体" panose="02010609060101010101" charset="-122"/>
              </a:rPr>
              <a:t>B.三</a:t>
            </a:r>
            <a:r>
              <a:rPr sz="1000" spc="-10" dirty="0">
                <a:latin typeface="黑体" panose="02010609060101010101" charset="-122"/>
                <a:cs typeface="黑体" panose="02010609060101010101" charset="-122"/>
              </a:rPr>
              <a:t>元</a:t>
            </a:r>
            <a:r>
              <a:rPr sz="1000" spc="-5" dirty="0">
                <a:latin typeface="黑体" panose="02010609060101010101" charset="-122"/>
                <a:cs typeface="黑体" panose="02010609060101010101" charset="-122"/>
              </a:rPr>
              <a:t>西桥</a:t>
            </a:r>
            <a:endParaRPr sz="1000">
              <a:latin typeface="黑体" panose="02010609060101010101" charset="-122"/>
              <a:cs typeface="黑体" panose="02010609060101010101" charset="-122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35369" y="1163319"/>
          <a:ext cx="3161665" cy="652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3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4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 marL="155575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000" b="1" spc="-5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路段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000" b="1" spc="-5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路种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000" b="1" spc="-5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距离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（公里）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000" b="1" spc="-5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时间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（分钟）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000" spc="-10" dirty="0">
                          <a:latin typeface="Calibri" panose="020F0502020204030204"/>
                          <a:cs typeface="Calibri" panose="020F0502020204030204"/>
                        </a:rPr>
                        <a:t>A-B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城市道路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000" dirty="0">
                          <a:latin typeface="Calibri" panose="020F0502020204030204"/>
                          <a:cs typeface="Calibri" panose="020F0502020204030204"/>
                        </a:rPr>
                        <a:t>7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000" spc="-10" dirty="0">
                          <a:latin typeface="Calibri" panose="020F0502020204030204"/>
                          <a:cs typeface="Calibri" panose="020F0502020204030204"/>
                        </a:rPr>
                        <a:t>20</a:t>
                      </a:r>
                      <a:endParaRPr sz="1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10336" y="2715234"/>
            <a:ext cx="1786255" cy="780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sz="11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集结车辆以车队形式由</a:t>
            </a:r>
            <a:r>
              <a:rPr sz="1100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11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点行 </a:t>
            </a:r>
            <a:r>
              <a:rPr sz="11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驶至</a:t>
            </a:r>
            <a:r>
              <a:rPr sz="1100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B</a:t>
            </a:r>
            <a:r>
              <a:rPr sz="11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点，到达</a:t>
            </a:r>
            <a:r>
              <a:rPr sz="1100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B</a:t>
            </a:r>
            <a:r>
              <a:rPr sz="11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点后，车队 按各自行程解散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67402" y="726694"/>
            <a:ext cx="25419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望京利星行广场车队</a:t>
            </a:r>
            <a:r>
              <a:rPr sz="1200" b="1" spc="-1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Road</a:t>
            </a:r>
            <a:r>
              <a:rPr sz="1200" b="1" spc="-5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show</a:t>
            </a:r>
            <a:r>
              <a:rPr sz="12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线路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7196" y="1203960"/>
            <a:ext cx="1234440" cy="1583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64535" y="1203960"/>
            <a:ext cx="1690115" cy="1583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09159" y="1203960"/>
            <a:ext cx="2910840" cy="15834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224154" rIns="0" bIns="0" rtlCol="0">
            <a:spAutoFit/>
          </a:bodyPr>
          <a:lstStyle/>
          <a:p>
            <a:pPr marL="521970">
              <a:lnSpc>
                <a:spcPct val="100000"/>
              </a:lnSpc>
              <a:spcBef>
                <a:spcPts val="1765"/>
              </a:spcBef>
            </a:pPr>
            <a:r>
              <a:rPr sz="20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2000" b="1" spc="-1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树立活动</a:t>
            </a:r>
            <a:r>
              <a:rPr sz="1600" b="1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高度</a:t>
            </a:r>
            <a:r>
              <a:rPr sz="1600" b="1" spc="-1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·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对标世界性环保</a:t>
            </a:r>
            <a:r>
              <a:rPr sz="16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600" b="1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动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43628" y="4443984"/>
            <a:ext cx="4500880" cy="504825"/>
          </a:xfrm>
          <a:custGeom>
            <a:avLst/>
            <a:gdLst/>
            <a:ahLst/>
            <a:cxnLst/>
            <a:rect l="l" t="t" r="r" b="b"/>
            <a:pathLst>
              <a:path w="4500880" h="504825">
                <a:moveTo>
                  <a:pt x="0" y="504443"/>
                </a:moveTo>
                <a:lnTo>
                  <a:pt x="4500372" y="504443"/>
                </a:lnTo>
                <a:lnTo>
                  <a:pt x="4500372" y="0"/>
                </a:lnTo>
                <a:lnTo>
                  <a:pt x="0" y="0"/>
                </a:lnTo>
                <a:lnTo>
                  <a:pt x="0" y="504443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46887" y="3114801"/>
            <a:ext cx="7882255" cy="1709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0195">
              <a:lnSpc>
                <a:spcPts val="1395"/>
              </a:lnSpc>
              <a:spcBef>
                <a:spcPts val="100"/>
              </a:spcBef>
              <a:tabLst>
                <a:tab pos="2437130" algn="l"/>
                <a:tab pos="4657725" algn="l"/>
              </a:tabLst>
            </a:pPr>
            <a:r>
              <a:rPr sz="1800" baseline="5000" dirty="0">
                <a:latin typeface="微软雅黑" panose="020B0503020204020204" charset="-122"/>
                <a:cs typeface="微软雅黑" panose="020B0503020204020204" charset="-122"/>
              </a:rPr>
              <a:t>3月25日地球熄灯一小时	6月5日世界环境日	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6月12日世界呼吸日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30505">
              <a:lnSpc>
                <a:spcPts val="1395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（每年三月最后一个周六）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26035" indent="289560" algn="just">
              <a:lnSpc>
                <a:spcPct val="150000"/>
              </a:lnSpc>
              <a:spcBef>
                <a:spcPts val="58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目前还没有一个由企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主导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、世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性的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绿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色环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保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活动， “</a:t>
            </a: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腾势EV</a:t>
            </a:r>
            <a:r>
              <a:rPr sz="1100" b="1" spc="3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spc="-25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100" spc="-25" dirty="0">
                <a:latin typeface="微软雅黑" panose="020B0503020204020204" charset="-122"/>
                <a:cs typeface="微软雅黑" panose="020B0503020204020204" charset="-122"/>
              </a:rPr>
              <a:t>”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倡导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绿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色出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，活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当天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全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民免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费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预约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出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行，可 以当做一个环保活动每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举办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届“</a:t>
            </a:r>
            <a:r>
              <a:rPr sz="1100" b="1" spc="-15" dirty="0">
                <a:latin typeface="微软雅黑" panose="020B0503020204020204" charset="-122"/>
                <a:cs typeface="微软雅黑" panose="020B0503020204020204" charset="-122"/>
              </a:rPr>
              <a:t>腾</a:t>
            </a: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势EV</a:t>
            </a:r>
            <a:r>
              <a:rPr sz="1100" b="1" spc="-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spc="-25" dirty="0">
                <a:latin typeface="微软雅黑" panose="020B0503020204020204" charset="-122"/>
                <a:cs typeface="微软雅黑" panose="020B0503020204020204" charset="-122"/>
              </a:rPr>
              <a:t>DAY</a:t>
            </a:r>
            <a:r>
              <a:rPr sz="1100" spc="-25" dirty="0">
                <a:latin typeface="微软雅黑" panose="020B0503020204020204" charset="-122"/>
                <a:cs typeface="微软雅黑" panose="020B0503020204020204" charset="-122"/>
              </a:rPr>
              <a:t>”</a:t>
            </a:r>
            <a:r>
              <a:rPr sz="1100" spc="1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最终形成可对标世界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性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绿色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保活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的环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保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行为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这也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我国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政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府主</a:t>
            </a:r>
            <a:r>
              <a:rPr sz="11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导</a:t>
            </a:r>
            <a:r>
              <a:rPr sz="11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的 绿色中国梦形成呼应。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Times New Roman" panose="02020603050405020304"/>
              <a:cs typeface="Times New Roman" panose="02020603050405020304"/>
            </a:endParaRPr>
          </a:p>
          <a:p>
            <a:pPr marL="4625975">
              <a:lnSpc>
                <a:spcPct val="100000"/>
              </a:lnSpc>
            </a:pPr>
            <a:r>
              <a:rPr sz="1600" b="1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不仅仅是呼吁，更是绿色理念的分享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59621" y="4957521"/>
            <a:ext cx="9588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z="700" spc="-5" dirty="0">
                <a:latin typeface="Calibri" panose="020F0502020204030204"/>
                <a:cs typeface="Calibri" panose="020F0502020204030204"/>
              </a:rPr>
              <a:t>8</a:t>
            </a:fld>
            <a:endParaRPr sz="7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79" y="144779"/>
            <a:ext cx="4678680" cy="828040"/>
          </a:xfrm>
          <a:custGeom>
            <a:avLst/>
            <a:gdLst/>
            <a:ahLst/>
            <a:cxnLst/>
            <a:rect l="l" t="t" r="r" b="b"/>
            <a:pathLst>
              <a:path w="4678680" h="828040">
                <a:moveTo>
                  <a:pt x="0" y="827532"/>
                </a:moveTo>
                <a:lnTo>
                  <a:pt x="4678680" y="827532"/>
                </a:lnTo>
                <a:lnTo>
                  <a:pt x="4678680" y="0"/>
                </a:lnTo>
                <a:lnTo>
                  <a:pt x="0" y="0"/>
                </a:lnTo>
                <a:lnTo>
                  <a:pt x="0" y="82753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59352" y="1491996"/>
            <a:ext cx="4573524" cy="2700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9473" y="457326"/>
            <a:ext cx="115697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6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66003" y="3145789"/>
            <a:ext cx="332105" cy="1334770"/>
          </a:xfrm>
          <a:custGeom>
            <a:avLst/>
            <a:gdLst/>
            <a:ahLst/>
            <a:cxnLst/>
            <a:rect l="l" t="t" r="r" b="b"/>
            <a:pathLst>
              <a:path w="332104" h="1334770">
                <a:moveTo>
                  <a:pt x="13208" y="1220025"/>
                </a:moveTo>
                <a:lnTo>
                  <a:pt x="2794" y="1223416"/>
                </a:lnTo>
                <a:lnTo>
                  <a:pt x="0" y="1229004"/>
                </a:lnTo>
                <a:lnTo>
                  <a:pt x="1650" y="1234211"/>
                </a:lnTo>
                <a:lnTo>
                  <a:pt x="34290" y="1334223"/>
                </a:lnTo>
                <a:lnTo>
                  <a:pt x="49947" y="1317104"/>
                </a:lnTo>
                <a:lnTo>
                  <a:pt x="48133" y="1317104"/>
                </a:lnTo>
                <a:lnTo>
                  <a:pt x="28701" y="1312926"/>
                </a:lnTo>
                <a:lnTo>
                  <a:pt x="36485" y="1276939"/>
                </a:lnTo>
                <a:lnTo>
                  <a:pt x="20574" y="1228064"/>
                </a:lnTo>
                <a:lnTo>
                  <a:pt x="18796" y="1222857"/>
                </a:lnTo>
                <a:lnTo>
                  <a:pt x="13208" y="1220025"/>
                </a:lnTo>
                <a:close/>
              </a:path>
              <a:path w="332104" h="1334770">
                <a:moveTo>
                  <a:pt x="36485" y="1276939"/>
                </a:moveTo>
                <a:lnTo>
                  <a:pt x="28701" y="1312926"/>
                </a:lnTo>
                <a:lnTo>
                  <a:pt x="48133" y="1317104"/>
                </a:lnTo>
                <a:lnTo>
                  <a:pt x="49250" y="1311935"/>
                </a:lnTo>
                <a:lnTo>
                  <a:pt x="47879" y="1311935"/>
                </a:lnTo>
                <a:lnTo>
                  <a:pt x="31115" y="1308315"/>
                </a:lnTo>
                <a:lnTo>
                  <a:pt x="42610" y="1295753"/>
                </a:lnTo>
                <a:lnTo>
                  <a:pt x="36485" y="1276939"/>
                </a:lnTo>
                <a:close/>
              </a:path>
              <a:path w="332104" h="1334770">
                <a:moveTo>
                  <a:pt x="100584" y="1238923"/>
                </a:moveTo>
                <a:lnTo>
                  <a:pt x="94361" y="1239202"/>
                </a:lnTo>
                <a:lnTo>
                  <a:pt x="55883" y="1281249"/>
                </a:lnTo>
                <a:lnTo>
                  <a:pt x="48133" y="1317104"/>
                </a:lnTo>
                <a:lnTo>
                  <a:pt x="49947" y="1317104"/>
                </a:lnTo>
                <a:lnTo>
                  <a:pt x="108966" y="1252575"/>
                </a:lnTo>
                <a:lnTo>
                  <a:pt x="108712" y="1246301"/>
                </a:lnTo>
                <a:lnTo>
                  <a:pt x="100584" y="1238923"/>
                </a:lnTo>
                <a:close/>
              </a:path>
              <a:path w="332104" h="1334770">
                <a:moveTo>
                  <a:pt x="42610" y="1295753"/>
                </a:moveTo>
                <a:lnTo>
                  <a:pt x="31115" y="1308315"/>
                </a:lnTo>
                <a:lnTo>
                  <a:pt x="47879" y="1311935"/>
                </a:lnTo>
                <a:lnTo>
                  <a:pt x="42610" y="1295753"/>
                </a:lnTo>
                <a:close/>
              </a:path>
              <a:path w="332104" h="1334770">
                <a:moveTo>
                  <a:pt x="55883" y="1281249"/>
                </a:moveTo>
                <a:lnTo>
                  <a:pt x="42610" y="1295753"/>
                </a:lnTo>
                <a:lnTo>
                  <a:pt x="47879" y="1311935"/>
                </a:lnTo>
                <a:lnTo>
                  <a:pt x="49250" y="1311935"/>
                </a:lnTo>
                <a:lnTo>
                  <a:pt x="55883" y="1281249"/>
                </a:lnTo>
                <a:close/>
              </a:path>
              <a:path w="332104" h="1334770">
                <a:moveTo>
                  <a:pt x="312674" y="0"/>
                </a:moveTo>
                <a:lnTo>
                  <a:pt x="36485" y="1276939"/>
                </a:lnTo>
                <a:lnTo>
                  <a:pt x="42610" y="1295753"/>
                </a:lnTo>
                <a:lnTo>
                  <a:pt x="55883" y="1281249"/>
                </a:lnTo>
                <a:lnTo>
                  <a:pt x="331978" y="4064"/>
                </a:lnTo>
                <a:lnTo>
                  <a:pt x="31267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9831" y="1053083"/>
            <a:ext cx="4140835" cy="307975"/>
          </a:xfrm>
          <a:custGeom>
            <a:avLst/>
            <a:gdLst/>
            <a:ahLst/>
            <a:cxnLst/>
            <a:rect l="l" t="t" r="r" b="b"/>
            <a:pathLst>
              <a:path w="4140835" h="307975">
                <a:moveTo>
                  <a:pt x="0" y="307848"/>
                </a:moveTo>
                <a:lnTo>
                  <a:pt x="4140708" y="307848"/>
                </a:lnTo>
                <a:lnTo>
                  <a:pt x="4140708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8267" y="1078179"/>
            <a:ext cx="234188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北京集结点（大客户集</a:t>
            </a:r>
            <a:r>
              <a:rPr sz="14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结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点）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2300" y="1494180"/>
            <a:ext cx="1417320" cy="11690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选择理由：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位于北京通州区核心地段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（约车需求强烈）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ts val="1800"/>
              </a:lnSpc>
              <a:spcBef>
                <a:spcPts val="16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紧邻家乐福，客流量巨大 停车位充足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99844" y="1455419"/>
            <a:ext cx="1800225" cy="216535"/>
          </a:xfrm>
          <a:prstGeom prst="rect">
            <a:avLst/>
          </a:prstGeom>
          <a:solidFill>
            <a:srgbClr val="EAEBEC">
              <a:alpha val="96862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593725">
              <a:lnSpc>
                <a:spcPct val="100000"/>
              </a:lnSpc>
              <a:spcBef>
                <a:spcPts val="320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展示用停车位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99844" y="2679192"/>
            <a:ext cx="1800225" cy="216535"/>
          </a:xfrm>
          <a:prstGeom prst="rect">
            <a:avLst/>
          </a:prstGeom>
          <a:solidFill>
            <a:srgbClr val="EAEBEC">
              <a:alpha val="96862"/>
            </a:srgbClr>
          </a:solidFill>
        </p:spPr>
        <p:txBody>
          <a:bodyPr vert="horz" wrap="square" lIns="0" tIns="41275" rIns="0" bIns="0" rtlCol="0">
            <a:spAutoFit/>
          </a:bodyPr>
          <a:lstStyle/>
          <a:p>
            <a:pPr marL="541655">
              <a:lnSpc>
                <a:spcPct val="100000"/>
              </a:lnSpc>
              <a:spcBef>
                <a:spcPts val="325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启动仪式停车场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75605" y="4544364"/>
            <a:ext cx="11779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通州</a:t>
            </a: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波士诚达</a:t>
            </a:r>
            <a:r>
              <a:rPr sz="1100" b="1" spc="-5" dirty="0">
                <a:latin typeface="微软雅黑" panose="020B0503020204020204" charset="-122"/>
                <a:cs typeface="微软雅黑" panose="020B0503020204020204" charset="-122"/>
              </a:rPr>
              <a:t>4S</a:t>
            </a: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店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43473" y="617346"/>
            <a:ext cx="22021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北京奔驰波士诚达通州</a:t>
            </a:r>
            <a:r>
              <a:rPr sz="1400" b="1" spc="-1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4S</a:t>
            </a:r>
            <a:r>
              <a:rPr sz="14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店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164323" y="3255264"/>
            <a:ext cx="1370076" cy="1027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36420" y="2895600"/>
            <a:ext cx="1758695" cy="848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79676" y="1671827"/>
            <a:ext cx="1476755" cy="9799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80</a:t>
            </a:fld>
            <a:endParaRPr spc="-5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79" y="144779"/>
            <a:ext cx="4678680" cy="828040"/>
          </a:xfrm>
          <a:custGeom>
            <a:avLst/>
            <a:gdLst/>
            <a:ahLst/>
            <a:cxnLst/>
            <a:rect l="l" t="t" r="r" b="b"/>
            <a:pathLst>
              <a:path w="4678680" h="828040">
                <a:moveTo>
                  <a:pt x="0" y="827532"/>
                </a:moveTo>
                <a:lnTo>
                  <a:pt x="4678680" y="827532"/>
                </a:lnTo>
                <a:lnTo>
                  <a:pt x="4678680" y="0"/>
                </a:lnTo>
                <a:lnTo>
                  <a:pt x="0" y="0"/>
                </a:lnTo>
                <a:lnTo>
                  <a:pt x="0" y="82753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85615" y="1527047"/>
            <a:ext cx="5215128" cy="2304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9473" y="457326"/>
            <a:ext cx="115697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6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75528" y="2605785"/>
            <a:ext cx="471170" cy="1623060"/>
          </a:xfrm>
          <a:custGeom>
            <a:avLst/>
            <a:gdLst/>
            <a:ahLst/>
            <a:cxnLst/>
            <a:rect l="l" t="t" r="r" b="b"/>
            <a:pathLst>
              <a:path w="471170" h="1623060">
                <a:moveTo>
                  <a:pt x="13588" y="1507693"/>
                </a:moveTo>
                <a:lnTo>
                  <a:pt x="3048" y="1510576"/>
                </a:lnTo>
                <a:lnTo>
                  <a:pt x="0" y="1516024"/>
                </a:lnTo>
                <a:lnTo>
                  <a:pt x="1397" y="1521307"/>
                </a:lnTo>
                <a:lnTo>
                  <a:pt x="29210" y="1622767"/>
                </a:lnTo>
                <a:lnTo>
                  <a:pt x="45762" y="1606334"/>
                </a:lnTo>
                <a:lnTo>
                  <a:pt x="43814" y="1606334"/>
                </a:lnTo>
                <a:lnTo>
                  <a:pt x="24637" y="1601228"/>
                </a:lnTo>
                <a:lnTo>
                  <a:pt x="34097" y="1565766"/>
                </a:lnTo>
                <a:lnTo>
                  <a:pt x="20436" y="1516024"/>
                </a:lnTo>
                <a:lnTo>
                  <a:pt x="19050" y="1510792"/>
                </a:lnTo>
                <a:lnTo>
                  <a:pt x="13588" y="1507693"/>
                </a:lnTo>
                <a:close/>
              </a:path>
              <a:path w="471170" h="1623060">
                <a:moveTo>
                  <a:pt x="34097" y="1565766"/>
                </a:moveTo>
                <a:lnTo>
                  <a:pt x="24637" y="1601228"/>
                </a:lnTo>
                <a:lnTo>
                  <a:pt x="43814" y="1606334"/>
                </a:lnTo>
                <a:lnTo>
                  <a:pt x="45196" y="1601152"/>
                </a:lnTo>
                <a:lnTo>
                  <a:pt x="43814" y="1601152"/>
                </a:lnTo>
                <a:lnTo>
                  <a:pt x="27305" y="1596732"/>
                </a:lnTo>
                <a:lnTo>
                  <a:pt x="39323" y="1584799"/>
                </a:lnTo>
                <a:lnTo>
                  <a:pt x="34097" y="1565766"/>
                </a:lnTo>
                <a:close/>
              </a:path>
              <a:path w="471170" h="1623060">
                <a:moveTo>
                  <a:pt x="93725" y="1530705"/>
                </a:moveTo>
                <a:lnTo>
                  <a:pt x="89916" y="1534566"/>
                </a:lnTo>
                <a:lnTo>
                  <a:pt x="53242" y="1570979"/>
                </a:lnTo>
                <a:lnTo>
                  <a:pt x="43814" y="1606334"/>
                </a:lnTo>
                <a:lnTo>
                  <a:pt x="45762" y="1606334"/>
                </a:lnTo>
                <a:lnTo>
                  <a:pt x="103886" y="1548625"/>
                </a:lnTo>
                <a:lnTo>
                  <a:pt x="107696" y="1544764"/>
                </a:lnTo>
                <a:lnTo>
                  <a:pt x="107696" y="1538490"/>
                </a:lnTo>
                <a:lnTo>
                  <a:pt x="100075" y="1530730"/>
                </a:lnTo>
                <a:lnTo>
                  <a:pt x="93725" y="1530705"/>
                </a:lnTo>
                <a:close/>
              </a:path>
              <a:path w="471170" h="1623060">
                <a:moveTo>
                  <a:pt x="39323" y="1584799"/>
                </a:moveTo>
                <a:lnTo>
                  <a:pt x="27305" y="1596732"/>
                </a:lnTo>
                <a:lnTo>
                  <a:pt x="43814" y="1601152"/>
                </a:lnTo>
                <a:lnTo>
                  <a:pt x="39323" y="1584799"/>
                </a:lnTo>
                <a:close/>
              </a:path>
              <a:path w="471170" h="1623060">
                <a:moveTo>
                  <a:pt x="53242" y="1570979"/>
                </a:moveTo>
                <a:lnTo>
                  <a:pt x="39323" y="1584799"/>
                </a:lnTo>
                <a:lnTo>
                  <a:pt x="43814" y="1601152"/>
                </a:lnTo>
                <a:lnTo>
                  <a:pt x="45196" y="1601152"/>
                </a:lnTo>
                <a:lnTo>
                  <a:pt x="53242" y="1570979"/>
                </a:lnTo>
                <a:close/>
              </a:path>
              <a:path w="471170" h="1623060">
                <a:moveTo>
                  <a:pt x="451738" y="0"/>
                </a:moveTo>
                <a:lnTo>
                  <a:pt x="34097" y="1565766"/>
                </a:lnTo>
                <a:lnTo>
                  <a:pt x="39323" y="1584799"/>
                </a:lnTo>
                <a:lnTo>
                  <a:pt x="53242" y="1570979"/>
                </a:lnTo>
                <a:lnTo>
                  <a:pt x="470788" y="5080"/>
                </a:lnTo>
                <a:lnTo>
                  <a:pt x="45173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9831" y="1053083"/>
            <a:ext cx="4140835" cy="307975"/>
          </a:xfrm>
          <a:custGeom>
            <a:avLst/>
            <a:gdLst/>
            <a:ahLst/>
            <a:cxnLst/>
            <a:rect l="l" t="t" r="r" b="b"/>
            <a:pathLst>
              <a:path w="4140835" h="307975">
                <a:moveTo>
                  <a:pt x="0" y="307848"/>
                </a:moveTo>
                <a:lnTo>
                  <a:pt x="4140708" y="307848"/>
                </a:lnTo>
                <a:lnTo>
                  <a:pt x="4140708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8267" y="1078179"/>
            <a:ext cx="252031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北京集结点（私家车主</a:t>
            </a:r>
            <a:r>
              <a:rPr sz="1400" b="1" spc="-1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集</a:t>
            </a: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结点）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2300" y="1494180"/>
            <a:ext cx="1290320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10540">
              <a:lnSpc>
                <a:spcPct val="150000"/>
              </a:lnSpc>
              <a:spcBef>
                <a:spcPts val="1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选择理由：  北京时尚地标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50000"/>
              </a:lnSpc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腾势城市体验店所在地 可预留停车位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人流量巨大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99844" y="1455419"/>
            <a:ext cx="1800225" cy="216535"/>
          </a:xfrm>
          <a:prstGeom prst="rect">
            <a:avLst/>
          </a:prstGeom>
          <a:solidFill>
            <a:srgbClr val="EAEBEC">
              <a:alpha val="96862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593725">
              <a:lnSpc>
                <a:spcPct val="100000"/>
              </a:lnSpc>
              <a:spcBef>
                <a:spcPts val="320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展示用停车位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99844" y="2679192"/>
            <a:ext cx="1800225" cy="216535"/>
          </a:xfrm>
          <a:prstGeom prst="rect">
            <a:avLst/>
          </a:prstGeom>
          <a:solidFill>
            <a:srgbClr val="EAEBEC">
              <a:alpha val="96862"/>
            </a:srgbClr>
          </a:solidFill>
        </p:spPr>
        <p:txBody>
          <a:bodyPr vert="horz" wrap="square" lIns="0" tIns="41275" rIns="0" bIns="0" rtlCol="0">
            <a:spAutoFit/>
          </a:bodyPr>
          <a:lstStyle/>
          <a:p>
            <a:pPr marL="541655">
              <a:lnSpc>
                <a:spcPct val="100000"/>
              </a:lnSpc>
              <a:spcBef>
                <a:spcPts val="325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启动仪式停车场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99844" y="3904488"/>
            <a:ext cx="1800225" cy="215265"/>
          </a:xfrm>
          <a:prstGeom prst="rect">
            <a:avLst/>
          </a:prstGeom>
          <a:solidFill>
            <a:srgbClr val="EAEBEC">
              <a:alpha val="96862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491490">
              <a:lnSpc>
                <a:spcPct val="100000"/>
              </a:lnSpc>
              <a:spcBef>
                <a:spcPts val="320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地处时尚地标区域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35651" y="4256328"/>
            <a:ext cx="7264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奔驰生活馆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35651" y="580720"/>
            <a:ext cx="216408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三里屯通盈中心奔驰生</a:t>
            </a:r>
            <a:r>
              <a:rPr sz="1400" b="1" spc="-1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400" b="1" spc="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馆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63640" y="3616452"/>
            <a:ext cx="1676400" cy="11186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43100" y="4104132"/>
            <a:ext cx="1551431" cy="9875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08048" y="1671827"/>
            <a:ext cx="1607820" cy="9738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08048" y="2895600"/>
            <a:ext cx="1510284" cy="10088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81</a:t>
            </a:fld>
            <a:endParaRPr spc="-5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79" y="144779"/>
            <a:ext cx="4678680" cy="828040"/>
          </a:xfrm>
          <a:custGeom>
            <a:avLst/>
            <a:gdLst/>
            <a:ahLst/>
            <a:cxnLst/>
            <a:rect l="l" t="t" r="r" b="b"/>
            <a:pathLst>
              <a:path w="4678680" h="828040">
                <a:moveTo>
                  <a:pt x="0" y="827532"/>
                </a:moveTo>
                <a:lnTo>
                  <a:pt x="4678680" y="827532"/>
                </a:lnTo>
                <a:lnTo>
                  <a:pt x="4678680" y="0"/>
                </a:lnTo>
                <a:lnTo>
                  <a:pt x="0" y="0"/>
                </a:lnTo>
                <a:lnTo>
                  <a:pt x="0" y="82753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9831" y="1053083"/>
            <a:ext cx="2232660" cy="307975"/>
          </a:xfrm>
          <a:custGeom>
            <a:avLst/>
            <a:gdLst/>
            <a:ahLst/>
            <a:cxnLst/>
            <a:rect l="l" t="t" r="r" b="b"/>
            <a:pathLst>
              <a:path w="2232660" h="307975">
                <a:moveTo>
                  <a:pt x="0" y="307848"/>
                </a:moveTo>
                <a:lnTo>
                  <a:pt x="2232660" y="307848"/>
                </a:lnTo>
                <a:lnTo>
                  <a:pt x="2232660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8267" y="1078179"/>
            <a:ext cx="163068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北京其他备选集结点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5904" y="1563624"/>
            <a:ext cx="1800225" cy="215265"/>
          </a:xfrm>
          <a:prstGeom prst="rect">
            <a:avLst/>
          </a:prstGeom>
          <a:solidFill>
            <a:srgbClr val="EAEBEC">
              <a:alpha val="96862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492760">
              <a:lnSpc>
                <a:spcPct val="100000"/>
              </a:lnSpc>
              <a:spcBef>
                <a:spcPts val="320"/>
              </a:spcBef>
            </a:pPr>
            <a:r>
              <a:rPr sz="800" b="1" dirty="0">
                <a:latin typeface="微软雅黑" panose="020B0503020204020204" charset="-122"/>
                <a:cs typeface="微软雅黑" panose="020B0503020204020204" charset="-122"/>
              </a:rPr>
              <a:t>北京亚奥之星</a:t>
            </a:r>
            <a:r>
              <a:rPr sz="800" b="1" dirty="0">
                <a:latin typeface="Calibri" panose="020F0502020204030204"/>
                <a:cs typeface="Calibri" panose="020F0502020204030204"/>
              </a:rPr>
              <a:t>4S</a:t>
            </a:r>
            <a:r>
              <a:rPr sz="800" b="1" dirty="0">
                <a:latin typeface="微软雅黑" panose="020B0503020204020204" charset="-122"/>
                <a:cs typeface="微软雅黑" panose="020B0503020204020204" charset="-122"/>
              </a:rPr>
              <a:t>店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9473" y="457326"/>
            <a:ext cx="115697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6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7700" y="3508247"/>
            <a:ext cx="2087880" cy="13761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7700" y="1815083"/>
            <a:ext cx="2052827" cy="15392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636264" y="1563624"/>
            <a:ext cx="1800225" cy="215265"/>
          </a:xfrm>
          <a:prstGeom prst="rect">
            <a:avLst/>
          </a:prstGeom>
          <a:solidFill>
            <a:srgbClr val="EAEBEC">
              <a:alpha val="96862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329565">
              <a:lnSpc>
                <a:spcPct val="100000"/>
              </a:lnSpc>
              <a:spcBef>
                <a:spcPts val="320"/>
              </a:spcBef>
            </a:pPr>
            <a:r>
              <a:rPr sz="800" b="1" dirty="0">
                <a:latin typeface="微软雅黑" panose="020B0503020204020204" charset="-122"/>
                <a:cs typeface="微软雅黑" panose="020B0503020204020204" charset="-122"/>
              </a:rPr>
              <a:t>利星行平治（北京）</a:t>
            </a:r>
            <a:r>
              <a:rPr sz="800" b="1" spc="-10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800" b="1" dirty="0">
                <a:latin typeface="Calibri" panose="020F0502020204030204"/>
                <a:cs typeface="Calibri" panose="020F0502020204030204"/>
              </a:rPr>
              <a:t>4S</a:t>
            </a:r>
            <a:r>
              <a:rPr sz="800" b="1" dirty="0">
                <a:latin typeface="微软雅黑" panose="020B0503020204020204" charset="-122"/>
                <a:cs typeface="微软雅黑" panose="020B0503020204020204" charset="-122"/>
              </a:rPr>
              <a:t>店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36264" y="1851660"/>
            <a:ext cx="1836419" cy="13776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91484" y="3400044"/>
            <a:ext cx="2211324" cy="1440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731507" y="1600200"/>
            <a:ext cx="1801495" cy="215265"/>
          </a:xfrm>
          <a:prstGeom prst="rect">
            <a:avLst/>
          </a:prstGeom>
          <a:solidFill>
            <a:srgbClr val="EAEBEC">
              <a:alpha val="96862"/>
            </a:srgbClr>
          </a:solidFill>
        </p:spPr>
        <p:txBody>
          <a:bodyPr vert="horz" wrap="square" lIns="0" tIns="40005" rIns="0" bIns="0" rtlCol="0">
            <a:spAutoFit/>
          </a:bodyPr>
          <a:lstStyle/>
          <a:p>
            <a:pPr marL="494665">
              <a:lnSpc>
                <a:spcPct val="100000"/>
              </a:lnSpc>
              <a:spcBef>
                <a:spcPts val="315"/>
              </a:spcBef>
            </a:pPr>
            <a:r>
              <a:rPr sz="800" b="1" dirty="0">
                <a:latin typeface="微软雅黑" panose="020B0503020204020204" charset="-122"/>
                <a:cs typeface="微软雅黑" panose="020B0503020204020204" charset="-122"/>
              </a:rPr>
              <a:t>北京之星奔驰</a:t>
            </a:r>
            <a:r>
              <a:rPr sz="800" b="1" dirty="0">
                <a:latin typeface="Calibri" panose="020F0502020204030204"/>
                <a:cs typeface="Calibri" panose="020F0502020204030204"/>
              </a:rPr>
              <a:t>4S</a:t>
            </a:r>
            <a:r>
              <a:rPr sz="800" b="1" dirty="0">
                <a:latin typeface="微软雅黑" panose="020B0503020204020204" charset="-122"/>
                <a:cs typeface="微软雅黑" panose="020B0503020204020204" charset="-122"/>
              </a:rPr>
              <a:t>店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516623" y="3363467"/>
            <a:ext cx="2171700" cy="14767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31507" y="1815083"/>
            <a:ext cx="1969007" cy="1476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82</a:t>
            </a:fld>
            <a:endParaRPr spc="-5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79" y="144779"/>
            <a:ext cx="4678680" cy="828040"/>
          </a:xfrm>
          <a:custGeom>
            <a:avLst/>
            <a:gdLst/>
            <a:ahLst/>
            <a:cxnLst/>
            <a:rect l="l" t="t" r="r" b="b"/>
            <a:pathLst>
              <a:path w="4678680" h="828040">
                <a:moveTo>
                  <a:pt x="0" y="827532"/>
                </a:moveTo>
                <a:lnTo>
                  <a:pt x="4678680" y="827532"/>
                </a:lnTo>
                <a:lnTo>
                  <a:pt x="4678680" y="0"/>
                </a:lnTo>
                <a:lnTo>
                  <a:pt x="0" y="0"/>
                </a:lnTo>
                <a:lnTo>
                  <a:pt x="0" y="82753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30895" y="99060"/>
            <a:ext cx="1138427" cy="928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5736" y="1851660"/>
            <a:ext cx="1921764" cy="2267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5649" y="4172813"/>
            <a:ext cx="163068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标红的为需摆</a:t>
            </a:r>
            <a:r>
              <a:rPr sz="1050" spc="-10" dirty="0">
                <a:latin typeface="微软雅黑" panose="020B0503020204020204" charset="-122"/>
                <a:cs typeface="微软雅黑" panose="020B0503020204020204" charset="-122"/>
              </a:rPr>
              <a:t>放</a:t>
            </a: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绿</a:t>
            </a:r>
            <a:r>
              <a:rPr sz="1050" spc="-10" dirty="0">
                <a:latin typeface="微软雅黑" panose="020B0503020204020204" charset="-122"/>
                <a:cs typeface="微软雅黑" panose="020B0503020204020204" charset="-122"/>
              </a:rPr>
              <a:t>植</a:t>
            </a: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选</a:t>
            </a:r>
            <a:r>
              <a:rPr sz="1050" spc="-10" dirty="0">
                <a:latin typeface="微软雅黑" panose="020B0503020204020204" charset="-122"/>
                <a:cs typeface="微软雅黑" panose="020B0503020204020204" charset="-122"/>
              </a:rPr>
              <a:t>址</a:t>
            </a:r>
            <a:r>
              <a:rPr sz="1050" dirty="0">
                <a:latin typeface="微软雅黑" panose="020B0503020204020204" charset="-122"/>
                <a:cs typeface="微软雅黑" panose="020B0503020204020204" charset="-122"/>
              </a:rPr>
              <a:t>， </a:t>
            </a: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标黄的为发车</a:t>
            </a:r>
            <a:r>
              <a:rPr sz="1050" spc="-10" dirty="0">
                <a:latin typeface="微软雅黑" panose="020B0503020204020204" charset="-122"/>
                <a:cs typeface="微软雅黑" panose="020B0503020204020204" charset="-122"/>
              </a:rPr>
              <a:t>地</a:t>
            </a: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4233" y="471932"/>
            <a:ext cx="115633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6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9831" y="1053083"/>
            <a:ext cx="2232660" cy="307975"/>
          </a:xfrm>
          <a:custGeom>
            <a:avLst/>
            <a:gdLst/>
            <a:ahLst/>
            <a:cxnLst/>
            <a:rect l="l" t="t" r="r" b="b"/>
            <a:pathLst>
              <a:path w="2232660" h="307975">
                <a:moveTo>
                  <a:pt x="0" y="307848"/>
                </a:moveTo>
                <a:lnTo>
                  <a:pt x="2232660" y="307848"/>
                </a:lnTo>
                <a:lnTo>
                  <a:pt x="2232660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58267" y="1078179"/>
            <a:ext cx="12738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上海推荐集结点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32503" y="1059180"/>
            <a:ext cx="4212336" cy="39608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17969" y="2512314"/>
            <a:ext cx="91440" cy="83820"/>
          </a:xfrm>
          <a:custGeom>
            <a:avLst/>
            <a:gdLst/>
            <a:ahLst/>
            <a:cxnLst/>
            <a:rect l="l" t="t" r="r" b="b"/>
            <a:pathLst>
              <a:path w="91440" h="83819">
                <a:moveTo>
                  <a:pt x="70484" y="0"/>
                </a:moveTo>
                <a:lnTo>
                  <a:pt x="20954" y="0"/>
                </a:lnTo>
                <a:lnTo>
                  <a:pt x="0" y="41910"/>
                </a:lnTo>
                <a:lnTo>
                  <a:pt x="20954" y="83819"/>
                </a:lnTo>
                <a:lnTo>
                  <a:pt x="70484" y="83819"/>
                </a:lnTo>
                <a:lnTo>
                  <a:pt x="91439" y="41910"/>
                </a:lnTo>
                <a:lnTo>
                  <a:pt x="7048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17969" y="2512314"/>
            <a:ext cx="91440" cy="83820"/>
          </a:xfrm>
          <a:custGeom>
            <a:avLst/>
            <a:gdLst/>
            <a:ahLst/>
            <a:cxnLst/>
            <a:rect l="l" t="t" r="r" b="b"/>
            <a:pathLst>
              <a:path w="91440" h="83819">
                <a:moveTo>
                  <a:pt x="0" y="41910"/>
                </a:moveTo>
                <a:lnTo>
                  <a:pt x="20954" y="0"/>
                </a:lnTo>
                <a:lnTo>
                  <a:pt x="70484" y="0"/>
                </a:lnTo>
                <a:lnTo>
                  <a:pt x="91439" y="41910"/>
                </a:lnTo>
                <a:lnTo>
                  <a:pt x="70484" y="83819"/>
                </a:lnTo>
                <a:lnTo>
                  <a:pt x="20954" y="83819"/>
                </a:lnTo>
                <a:lnTo>
                  <a:pt x="0" y="41910"/>
                </a:lnTo>
                <a:close/>
              </a:path>
            </a:pathLst>
          </a:custGeom>
          <a:ln w="25908">
            <a:solidFill>
              <a:srgbClr val="AB52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83123" y="2542032"/>
            <a:ext cx="115824" cy="1082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95544" y="2514600"/>
            <a:ext cx="115823" cy="1097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86905" y="2596133"/>
            <a:ext cx="91440" cy="83820"/>
          </a:xfrm>
          <a:custGeom>
            <a:avLst/>
            <a:gdLst/>
            <a:ahLst/>
            <a:cxnLst/>
            <a:rect l="l" t="t" r="r" b="b"/>
            <a:pathLst>
              <a:path w="91440" h="83819">
                <a:moveTo>
                  <a:pt x="70485" y="0"/>
                </a:moveTo>
                <a:lnTo>
                  <a:pt x="20954" y="0"/>
                </a:lnTo>
                <a:lnTo>
                  <a:pt x="0" y="41910"/>
                </a:lnTo>
                <a:lnTo>
                  <a:pt x="20954" y="83820"/>
                </a:lnTo>
                <a:lnTo>
                  <a:pt x="70485" y="83820"/>
                </a:lnTo>
                <a:lnTo>
                  <a:pt x="91440" y="41910"/>
                </a:lnTo>
                <a:lnTo>
                  <a:pt x="7048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86905" y="2596133"/>
            <a:ext cx="91440" cy="83820"/>
          </a:xfrm>
          <a:custGeom>
            <a:avLst/>
            <a:gdLst/>
            <a:ahLst/>
            <a:cxnLst/>
            <a:rect l="l" t="t" r="r" b="b"/>
            <a:pathLst>
              <a:path w="91440" h="83819">
                <a:moveTo>
                  <a:pt x="0" y="41910"/>
                </a:moveTo>
                <a:lnTo>
                  <a:pt x="20954" y="0"/>
                </a:lnTo>
                <a:lnTo>
                  <a:pt x="70485" y="0"/>
                </a:lnTo>
                <a:lnTo>
                  <a:pt x="91440" y="41910"/>
                </a:lnTo>
                <a:lnTo>
                  <a:pt x="70485" y="83820"/>
                </a:lnTo>
                <a:lnTo>
                  <a:pt x="20954" y="83820"/>
                </a:lnTo>
                <a:lnTo>
                  <a:pt x="0" y="41910"/>
                </a:lnTo>
                <a:close/>
              </a:path>
            </a:pathLst>
          </a:custGeom>
          <a:ln w="25908">
            <a:solidFill>
              <a:srgbClr val="AB52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528561" y="2478151"/>
            <a:ext cx="2336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baseline="-30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</a:t>
            </a:r>
            <a:r>
              <a:rPr sz="1800" b="1" spc="89" baseline="-300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1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32908" y="2522601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4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43169" y="2497073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3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704332" y="2270760"/>
            <a:ext cx="117347" cy="1097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757164" y="2251710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5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259067" y="1860804"/>
            <a:ext cx="111251" cy="1066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014971" y="1642872"/>
            <a:ext cx="111251" cy="1066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92267" y="3765803"/>
            <a:ext cx="111251" cy="1066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29300" y="3806952"/>
            <a:ext cx="111251" cy="1066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26864" y="2872739"/>
            <a:ext cx="111251" cy="1066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205471" y="2743200"/>
            <a:ext cx="111251" cy="1066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45252" y="1780032"/>
            <a:ext cx="111251" cy="1066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675119" y="3656076"/>
            <a:ext cx="111251" cy="1051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313678" y="1852041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1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83</a:t>
            </a:fld>
            <a:endParaRPr spc="-5" dirty="0"/>
          </a:p>
        </p:txBody>
      </p:sp>
      <p:sp>
        <p:nvSpPr>
          <p:cNvPr id="31" name="object 31"/>
          <p:cNvSpPr txBox="1"/>
          <p:nvPr/>
        </p:nvSpPr>
        <p:spPr>
          <a:xfrm>
            <a:off x="5499608" y="1778000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2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76394" y="2864866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3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46370" y="3761638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4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727063" y="3653154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6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880608" y="3802786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5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55002" y="2734436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7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66280" y="1636522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8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79" y="144779"/>
            <a:ext cx="4678680" cy="828040"/>
          </a:xfrm>
          <a:custGeom>
            <a:avLst/>
            <a:gdLst/>
            <a:ahLst/>
            <a:cxnLst/>
            <a:rect l="l" t="t" r="r" b="b"/>
            <a:pathLst>
              <a:path w="4678680" h="828040">
                <a:moveTo>
                  <a:pt x="0" y="827532"/>
                </a:moveTo>
                <a:lnTo>
                  <a:pt x="4678680" y="827532"/>
                </a:lnTo>
                <a:lnTo>
                  <a:pt x="4678680" y="0"/>
                </a:lnTo>
                <a:lnTo>
                  <a:pt x="0" y="0"/>
                </a:lnTo>
                <a:lnTo>
                  <a:pt x="0" y="82753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30895" y="99060"/>
            <a:ext cx="1138427" cy="928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3547" y="1463039"/>
            <a:ext cx="2467356" cy="2763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80788" y="1463039"/>
            <a:ext cx="4184904" cy="2763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44346" y="4402328"/>
            <a:ext cx="42799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百乐门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86168" y="4402328"/>
            <a:ext cx="5867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恒隆广场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10255" y="1463039"/>
            <a:ext cx="1848612" cy="27630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48303" y="4402328"/>
            <a:ext cx="56197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0" dirty="0">
                <a:latin typeface="微软雅黑" panose="020B0503020204020204" charset="-122"/>
                <a:cs typeface="微软雅黑" panose="020B0503020204020204" charset="-122"/>
              </a:rPr>
              <a:t>东方之珠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94233" y="471932"/>
            <a:ext cx="115633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6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9831" y="1053083"/>
            <a:ext cx="2232660" cy="307975"/>
          </a:xfrm>
          <a:custGeom>
            <a:avLst/>
            <a:gdLst/>
            <a:ahLst/>
            <a:cxnLst/>
            <a:rect l="l" t="t" r="r" b="b"/>
            <a:pathLst>
              <a:path w="2232660" h="307975">
                <a:moveTo>
                  <a:pt x="0" y="307848"/>
                </a:moveTo>
                <a:lnTo>
                  <a:pt x="2232660" y="307848"/>
                </a:lnTo>
                <a:lnTo>
                  <a:pt x="2232660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58267" y="1078179"/>
            <a:ext cx="12738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上海推荐集结点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84</a:t>
            </a:fld>
            <a:endParaRPr spc="-5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30895" y="99060"/>
            <a:ext cx="1138427" cy="928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2919" y="1491996"/>
            <a:ext cx="1847088" cy="20162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9409" y="3596385"/>
            <a:ext cx="1986914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标红的为需摆放绿植备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选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地址， 标黄的为发车地。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300"/>
          </a:p>
          <a:p>
            <a:pPr marL="16192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6240" y="1059180"/>
            <a:ext cx="2231390" cy="307975"/>
          </a:xfrm>
          <a:custGeom>
            <a:avLst/>
            <a:gdLst/>
            <a:ahLst/>
            <a:cxnLst/>
            <a:rect l="l" t="t" r="r" b="b"/>
            <a:pathLst>
              <a:path w="2231390" h="307975">
                <a:moveTo>
                  <a:pt x="0" y="307848"/>
                </a:moveTo>
                <a:lnTo>
                  <a:pt x="2231136" y="307848"/>
                </a:lnTo>
                <a:lnTo>
                  <a:pt x="2231136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4370" y="1085469"/>
            <a:ext cx="12738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广州推荐集结点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03448" y="1059180"/>
            <a:ext cx="5509259" cy="3852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41007" y="2866644"/>
            <a:ext cx="132588" cy="11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54523" y="3108960"/>
            <a:ext cx="132587" cy="11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35067" y="2836164"/>
            <a:ext cx="134111" cy="114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14515" y="2548127"/>
            <a:ext cx="134111" cy="114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84847" y="2874264"/>
            <a:ext cx="132587" cy="114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583426" y="2846577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1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81803" y="2821051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4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30948" y="2857957"/>
            <a:ext cx="1028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65570" y="2531440"/>
            <a:ext cx="1028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3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97322" y="3094101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5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862828" y="1825751"/>
            <a:ext cx="124967" cy="1036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76516" y="2090927"/>
            <a:ext cx="124967" cy="1036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340352" y="3215639"/>
            <a:ext cx="123443" cy="1036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25567" y="2566416"/>
            <a:ext cx="123443" cy="1036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75476" y="4175759"/>
            <a:ext cx="123444" cy="1036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99659" y="3957828"/>
            <a:ext cx="124967" cy="1036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82256" y="3992879"/>
            <a:ext cx="123444" cy="1051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98664" y="3259835"/>
            <a:ext cx="124967" cy="1036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911977" y="1808480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1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85</a:t>
            </a:fld>
            <a:endParaRPr spc="-5" dirty="0"/>
          </a:p>
        </p:txBody>
      </p:sp>
      <p:sp>
        <p:nvSpPr>
          <p:cNvPr id="29" name="object 29"/>
          <p:cNvSpPr txBox="1"/>
          <p:nvPr/>
        </p:nvSpPr>
        <p:spPr>
          <a:xfrm>
            <a:off x="4972303" y="2555875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2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84294" y="3200857"/>
            <a:ext cx="93980" cy="187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3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942713" y="3941165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4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524625" y="4162145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5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25055" y="3976522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6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646289" y="3249548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7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224141" y="2074291"/>
            <a:ext cx="939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8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79" y="144779"/>
            <a:ext cx="4678680" cy="828040"/>
          </a:xfrm>
          <a:custGeom>
            <a:avLst/>
            <a:gdLst/>
            <a:ahLst/>
            <a:cxnLst/>
            <a:rect l="l" t="t" r="r" b="b"/>
            <a:pathLst>
              <a:path w="4678680" h="828040">
                <a:moveTo>
                  <a:pt x="0" y="827532"/>
                </a:moveTo>
                <a:lnTo>
                  <a:pt x="4678680" y="827532"/>
                </a:lnTo>
                <a:lnTo>
                  <a:pt x="4678680" y="0"/>
                </a:lnTo>
                <a:lnTo>
                  <a:pt x="0" y="0"/>
                </a:lnTo>
                <a:lnTo>
                  <a:pt x="0" y="82753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30895" y="99060"/>
            <a:ext cx="1138427" cy="928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3088" y="1475232"/>
            <a:ext cx="3810000" cy="2857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64735" y="1475232"/>
            <a:ext cx="4482084" cy="2857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08226" y="4555642"/>
            <a:ext cx="5867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正佳广场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39915" y="4555642"/>
            <a:ext cx="44640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太古汇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61203" y="1635251"/>
            <a:ext cx="123443" cy="1097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94233" y="471932"/>
            <a:ext cx="115633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6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9831" y="1053083"/>
            <a:ext cx="2232660" cy="307975"/>
          </a:xfrm>
          <a:custGeom>
            <a:avLst/>
            <a:gdLst/>
            <a:ahLst/>
            <a:cxnLst/>
            <a:rect l="l" t="t" r="r" b="b"/>
            <a:pathLst>
              <a:path w="2232660" h="307975">
                <a:moveTo>
                  <a:pt x="0" y="307848"/>
                </a:moveTo>
                <a:lnTo>
                  <a:pt x="2232660" y="307848"/>
                </a:lnTo>
                <a:lnTo>
                  <a:pt x="2232660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58267" y="1078179"/>
            <a:ext cx="12738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广州推荐集结点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86</a:t>
            </a:fld>
            <a:endParaRPr spc="-5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79" y="144779"/>
            <a:ext cx="4678680" cy="828040"/>
          </a:xfrm>
          <a:custGeom>
            <a:avLst/>
            <a:gdLst/>
            <a:ahLst/>
            <a:cxnLst/>
            <a:rect l="l" t="t" r="r" b="b"/>
            <a:pathLst>
              <a:path w="4678680" h="828040">
                <a:moveTo>
                  <a:pt x="0" y="827532"/>
                </a:moveTo>
                <a:lnTo>
                  <a:pt x="4678680" y="827532"/>
                </a:lnTo>
                <a:lnTo>
                  <a:pt x="4678680" y="0"/>
                </a:lnTo>
                <a:lnTo>
                  <a:pt x="0" y="0"/>
                </a:lnTo>
                <a:lnTo>
                  <a:pt x="0" y="82753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30895" y="99060"/>
            <a:ext cx="1138427" cy="928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9352" y="1059180"/>
            <a:ext cx="4393692" cy="3857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46619" y="3259835"/>
            <a:ext cx="114300" cy="1051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265289" y="3231261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1</a:t>
            </a:r>
            <a:endParaRPr sz="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77683" y="3425952"/>
            <a:ext cx="114299" cy="1051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56732" y="3476244"/>
            <a:ext cx="114299" cy="1051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00471" y="3349752"/>
            <a:ext cx="114299" cy="1051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96100" y="3148583"/>
            <a:ext cx="112775" cy="1051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922134" y="3125851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3</a:t>
            </a:r>
            <a:endParaRPr sz="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81496" y="3451986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4</a:t>
            </a:r>
            <a:endParaRPr sz="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28030" y="3329685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5</a:t>
            </a:r>
            <a:endParaRPr sz="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57188" y="1405127"/>
            <a:ext cx="105156" cy="1005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30140" y="2549651"/>
            <a:ext cx="103631" cy="1005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51020" y="3278123"/>
            <a:ext cx="103631" cy="1005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81144" y="4285488"/>
            <a:ext cx="105155" cy="1005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31279" y="3685032"/>
            <a:ext cx="105155" cy="99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89164" y="3185160"/>
            <a:ext cx="105155" cy="1005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295388" y="1658111"/>
            <a:ext cx="103631" cy="990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417307" y="3595115"/>
            <a:ext cx="105155" cy="1005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403338" y="3359378"/>
            <a:ext cx="113664" cy="35941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</a:t>
            </a:r>
            <a:endParaRPr sz="800">
              <a:latin typeface="Calibri" panose="020F0502020204030204"/>
              <a:cs typeface="Calibri" panose="020F0502020204030204"/>
            </a:endParaRPr>
          </a:p>
          <a:p>
            <a:pPr marL="48895">
              <a:lnSpc>
                <a:spcPct val="100000"/>
              </a:lnSpc>
              <a:spcBef>
                <a:spcPts val="355"/>
              </a:spcBef>
            </a:pPr>
            <a:r>
              <a:rPr sz="8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6</a:t>
            </a:r>
            <a:endParaRPr sz="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77761" y="1382979"/>
            <a:ext cx="7747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1</a:t>
            </a:r>
            <a:endParaRPr sz="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951603" y="2527808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2</a:t>
            </a:r>
            <a:endParaRPr sz="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74896" y="3258058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3</a:t>
            </a:r>
            <a:endParaRPr sz="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99813" y="4265472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4</a:t>
            </a:r>
            <a:endParaRPr sz="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54266" y="3667505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5</a:t>
            </a:r>
            <a:endParaRPr sz="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13040" y="3165475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7</a:t>
            </a:r>
            <a:endParaRPr sz="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315327" y="1635632"/>
            <a:ext cx="7747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8</a:t>
            </a:r>
            <a:endParaRPr sz="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43939" y="1527047"/>
            <a:ext cx="1691639" cy="21320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955649" y="3740607"/>
            <a:ext cx="170688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标红的为需摆放绿植选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址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， 标黄的为发车地。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294233" y="471932"/>
            <a:ext cx="115633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6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79831" y="1053083"/>
            <a:ext cx="2232660" cy="307975"/>
          </a:xfrm>
          <a:custGeom>
            <a:avLst/>
            <a:gdLst/>
            <a:ahLst/>
            <a:cxnLst/>
            <a:rect l="l" t="t" r="r" b="b"/>
            <a:pathLst>
              <a:path w="2232660" h="307975">
                <a:moveTo>
                  <a:pt x="0" y="307848"/>
                </a:moveTo>
                <a:lnTo>
                  <a:pt x="2232660" y="307848"/>
                </a:lnTo>
                <a:lnTo>
                  <a:pt x="2232660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58267" y="1078179"/>
            <a:ext cx="12738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深圳推荐集结点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87</a:t>
            </a:fld>
            <a:endParaRPr spc="-5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79" y="144779"/>
            <a:ext cx="4678680" cy="828040"/>
          </a:xfrm>
          <a:custGeom>
            <a:avLst/>
            <a:gdLst/>
            <a:ahLst/>
            <a:cxnLst/>
            <a:rect l="l" t="t" r="r" b="b"/>
            <a:pathLst>
              <a:path w="4678680" h="828040">
                <a:moveTo>
                  <a:pt x="0" y="827532"/>
                </a:moveTo>
                <a:lnTo>
                  <a:pt x="4678680" y="827532"/>
                </a:lnTo>
                <a:lnTo>
                  <a:pt x="4678680" y="0"/>
                </a:lnTo>
                <a:lnTo>
                  <a:pt x="0" y="0"/>
                </a:lnTo>
                <a:lnTo>
                  <a:pt x="0" y="82753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30895" y="99060"/>
            <a:ext cx="1138427" cy="928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8036" y="1725167"/>
            <a:ext cx="4213860" cy="24932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1164" y="1725167"/>
            <a:ext cx="4114799" cy="2493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11857" y="4382211"/>
            <a:ext cx="7264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金光华广场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45909" y="4382211"/>
            <a:ext cx="4464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万象城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94233" y="471932"/>
            <a:ext cx="115633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6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9831" y="1053083"/>
            <a:ext cx="2232660" cy="307975"/>
          </a:xfrm>
          <a:custGeom>
            <a:avLst/>
            <a:gdLst/>
            <a:ahLst/>
            <a:cxnLst/>
            <a:rect l="l" t="t" r="r" b="b"/>
            <a:pathLst>
              <a:path w="2232660" h="307975">
                <a:moveTo>
                  <a:pt x="0" y="307848"/>
                </a:moveTo>
                <a:lnTo>
                  <a:pt x="2232660" y="307848"/>
                </a:lnTo>
                <a:lnTo>
                  <a:pt x="2232660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8267" y="1078179"/>
            <a:ext cx="12738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深圳推荐集结点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88</a:t>
            </a:fld>
            <a:endParaRPr spc="-5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79" y="144779"/>
            <a:ext cx="4678680" cy="828040"/>
          </a:xfrm>
          <a:custGeom>
            <a:avLst/>
            <a:gdLst/>
            <a:ahLst/>
            <a:cxnLst/>
            <a:rect l="l" t="t" r="r" b="b"/>
            <a:pathLst>
              <a:path w="4678680" h="828040">
                <a:moveTo>
                  <a:pt x="0" y="827532"/>
                </a:moveTo>
                <a:lnTo>
                  <a:pt x="4678680" y="827532"/>
                </a:lnTo>
                <a:lnTo>
                  <a:pt x="4678680" y="0"/>
                </a:lnTo>
                <a:lnTo>
                  <a:pt x="0" y="0"/>
                </a:lnTo>
                <a:lnTo>
                  <a:pt x="0" y="82753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30895" y="99060"/>
            <a:ext cx="1138427" cy="928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8395" y="1095755"/>
            <a:ext cx="5753100" cy="3852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35879" y="3165348"/>
            <a:ext cx="147827" cy="137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171059" y="3141726"/>
            <a:ext cx="965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1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61788" y="2814827"/>
            <a:ext cx="147827" cy="1386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72555" y="3165348"/>
            <a:ext cx="146303" cy="137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36920" y="2909316"/>
            <a:ext cx="146303" cy="1386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870575" y="2877693"/>
            <a:ext cx="965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96332" y="2791206"/>
            <a:ext cx="965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3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05321" y="3145027"/>
            <a:ext cx="965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4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89120" y="2346960"/>
            <a:ext cx="160019" cy="1417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10528" y="3592067"/>
            <a:ext cx="160020" cy="1402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23232" y="3919728"/>
            <a:ext cx="160019" cy="1417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71004" y="2517648"/>
            <a:ext cx="160020" cy="1417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303134" y="2482342"/>
            <a:ext cx="965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8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19144" y="2906267"/>
            <a:ext cx="160019" cy="1417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16167" y="3649979"/>
            <a:ext cx="160019" cy="1417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37576" y="2699004"/>
            <a:ext cx="160020" cy="1417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96840" y="1984248"/>
            <a:ext cx="160019" cy="1417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432553" y="2331212"/>
            <a:ext cx="965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2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81518" y="2683256"/>
            <a:ext cx="965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7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37734" y="1959991"/>
            <a:ext cx="965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1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61308" y="2882900"/>
            <a:ext cx="965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3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66284" y="3896664"/>
            <a:ext cx="965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4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57442" y="3626358"/>
            <a:ext cx="965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5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55485" y="3567810"/>
            <a:ext cx="965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6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84276" y="1815083"/>
            <a:ext cx="1691639" cy="19979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03580" y="3845153"/>
            <a:ext cx="170688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标红的为需摆放绿植选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址</a:t>
            </a:r>
            <a:r>
              <a:rPr sz="1100" spc="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标黄的为发车地。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294233" y="471932"/>
            <a:ext cx="115633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6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79831" y="1053083"/>
            <a:ext cx="2232660" cy="307975"/>
          </a:xfrm>
          <a:custGeom>
            <a:avLst/>
            <a:gdLst/>
            <a:ahLst/>
            <a:cxnLst/>
            <a:rect l="l" t="t" r="r" b="b"/>
            <a:pathLst>
              <a:path w="2232660" h="307975">
                <a:moveTo>
                  <a:pt x="0" y="307848"/>
                </a:moveTo>
                <a:lnTo>
                  <a:pt x="2232660" y="307848"/>
                </a:lnTo>
                <a:lnTo>
                  <a:pt x="2232660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58267" y="1078179"/>
            <a:ext cx="12738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杭州推荐集结点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89</a:t>
            </a:fld>
            <a:endParaRPr spc="-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7555" y="2572511"/>
            <a:ext cx="1229868" cy="1043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87723" y="2284476"/>
            <a:ext cx="1620520" cy="1615440"/>
          </a:xfrm>
          <a:custGeom>
            <a:avLst/>
            <a:gdLst/>
            <a:ahLst/>
            <a:cxnLst/>
            <a:rect l="l" t="t" r="r" b="b"/>
            <a:pathLst>
              <a:path w="1620520" h="1615439">
                <a:moveTo>
                  <a:pt x="810005" y="0"/>
                </a:moveTo>
                <a:lnTo>
                  <a:pt x="762417" y="1370"/>
                </a:lnTo>
                <a:lnTo>
                  <a:pt x="715553" y="5433"/>
                </a:lnTo>
                <a:lnTo>
                  <a:pt x="669487" y="12111"/>
                </a:lnTo>
                <a:lnTo>
                  <a:pt x="624297" y="21329"/>
                </a:lnTo>
                <a:lnTo>
                  <a:pt x="580059" y="33011"/>
                </a:lnTo>
                <a:lnTo>
                  <a:pt x="536848" y="47082"/>
                </a:lnTo>
                <a:lnTo>
                  <a:pt x="494740" y="63466"/>
                </a:lnTo>
                <a:lnTo>
                  <a:pt x="453812" y="82087"/>
                </a:lnTo>
                <a:lnTo>
                  <a:pt x="414139" y="102869"/>
                </a:lnTo>
                <a:lnTo>
                  <a:pt x="375797" y="125737"/>
                </a:lnTo>
                <a:lnTo>
                  <a:pt x="338864" y="150615"/>
                </a:lnTo>
                <a:lnTo>
                  <a:pt x="303413" y="177428"/>
                </a:lnTo>
                <a:lnTo>
                  <a:pt x="269522" y="206099"/>
                </a:lnTo>
                <a:lnTo>
                  <a:pt x="237267" y="236553"/>
                </a:lnTo>
                <a:lnTo>
                  <a:pt x="206724" y="268714"/>
                </a:lnTo>
                <a:lnTo>
                  <a:pt x="177968" y="302507"/>
                </a:lnTo>
                <a:lnTo>
                  <a:pt x="151075" y="337855"/>
                </a:lnTo>
                <a:lnTo>
                  <a:pt x="126122" y="374684"/>
                </a:lnTo>
                <a:lnTo>
                  <a:pt x="103185" y="412917"/>
                </a:lnTo>
                <a:lnTo>
                  <a:pt x="82340" y="452479"/>
                </a:lnTo>
                <a:lnTo>
                  <a:pt x="63662" y="493293"/>
                </a:lnTo>
                <a:lnTo>
                  <a:pt x="47228" y="535285"/>
                </a:lnTo>
                <a:lnTo>
                  <a:pt x="33114" y="578379"/>
                </a:lnTo>
                <a:lnTo>
                  <a:pt x="21395" y="622498"/>
                </a:lnTo>
                <a:lnTo>
                  <a:pt x="12119" y="667769"/>
                </a:lnTo>
                <a:lnTo>
                  <a:pt x="5450" y="713511"/>
                </a:lnTo>
                <a:lnTo>
                  <a:pt x="1375" y="760254"/>
                </a:lnTo>
                <a:lnTo>
                  <a:pt x="0" y="807719"/>
                </a:lnTo>
                <a:lnTo>
                  <a:pt x="1375" y="855185"/>
                </a:lnTo>
                <a:lnTo>
                  <a:pt x="5450" y="901928"/>
                </a:lnTo>
                <a:lnTo>
                  <a:pt x="12149" y="947872"/>
                </a:lnTo>
                <a:lnTo>
                  <a:pt x="21395" y="992941"/>
                </a:lnTo>
                <a:lnTo>
                  <a:pt x="33114" y="1037060"/>
                </a:lnTo>
                <a:lnTo>
                  <a:pt x="47228" y="1080154"/>
                </a:lnTo>
                <a:lnTo>
                  <a:pt x="63662" y="1122146"/>
                </a:lnTo>
                <a:lnTo>
                  <a:pt x="82340" y="1162960"/>
                </a:lnTo>
                <a:lnTo>
                  <a:pt x="103185" y="1202522"/>
                </a:lnTo>
                <a:lnTo>
                  <a:pt x="126122" y="1240755"/>
                </a:lnTo>
                <a:lnTo>
                  <a:pt x="151075" y="1277584"/>
                </a:lnTo>
                <a:lnTo>
                  <a:pt x="177968" y="1312932"/>
                </a:lnTo>
                <a:lnTo>
                  <a:pt x="206724" y="1346725"/>
                </a:lnTo>
                <a:lnTo>
                  <a:pt x="237267" y="1378886"/>
                </a:lnTo>
                <a:lnTo>
                  <a:pt x="269522" y="1409340"/>
                </a:lnTo>
                <a:lnTo>
                  <a:pt x="303413" y="1438011"/>
                </a:lnTo>
                <a:lnTo>
                  <a:pt x="338864" y="1464824"/>
                </a:lnTo>
                <a:lnTo>
                  <a:pt x="375797" y="1489702"/>
                </a:lnTo>
                <a:lnTo>
                  <a:pt x="414139" y="1512570"/>
                </a:lnTo>
                <a:lnTo>
                  <a:pt x="453812" y="1533352"/>
                </a:lnTo>
                <a:lnTo>
                  <a:pt x="494740" y="1551973"/>
                </a:lnTo>
                <a:lnTo>
                  <a:pt x="536848" y="1568357"/>
                </a:lnTo>
                <a:lnTo>
                  <a:pt x="580059" y="1582428"/>
                </a:lnTo>
                <a:lnTo>
                  <a:pt x="624297" y="1594110"/>
                </a:lnTo>
                <a:lnTo>
                  <a:pt x="669487" y="1603328"/>
                </a:lnTo>
                <a:lnTo>
                  <a:pt x="715553" y="1610006"/>
                </a:lnTo>
                <a:lnTo>
                  <a:pt x="762417" y="1614069"/>
                </a:lnTo>
                <a:lnTo>
                  <a:pt x="810005" y="1615440"/>
                </a:lnTo>
                <a:lnTo>
                  <a:pt x="857594" y="1614069"/>
                </a:lnTo>
                <a:lnTo>
                  <a:pt x="904458" y="1610006"/>
                </a:lnTo>
                <a:lnTo>
                  <a:pt x="950524" y="1603328"/>
                </a:lnTo>
                <a:lnTo>
                  <a:pt x="995714" y="1594110"/>
                </a:lnTo>
                <a:lnTo>
                  <a:pt x="1039952" y="1582428"/>
                </a:lnTo>
                <a:lnTo>
                  <a:pt x="1083163" y="1568357"/>
                </a:lnTo>
                <a:lnTo>
                  <a:pt x="1125271" y="1551973"/>
                </a:lnTo>
                <a:lnTo>
                  <a:pt x="1166199" y="1533352"/>
                </a:lnTo>
                <a:lnTo>
                  <a:pt x="1205872" y="1512570"/>
                </a:lnTo>
                <a:lnTo>
                  <a:pt x="1244214" y="1489702"/>
                </a:lnTo>
                <a:lnTo>
                  <a:pt x="1281147" y="1464824"/>
                </a:lnTo>
                <a:lnTo>
                  <a:pt x="1316598" y="1438011"/>
                </a:lnTo>
                <a:lnTo>
                  <a:pt x="1350489" y="1409340"/>
                </a:lnTo>
                <a:lnTo>
                  <a:pt x="1382744" y="1378886"/>
                </a:lnTo>
                <a:lnTo>
                  <a:pt x="1413287" y="1346725"/>
                </a:lnTo>
                <a:lnTo>
                  <a:pt x="1442043" y="1312932"/>
                </a:lnTo>
                <a:lnTo>
                  <a:pt x="1447169" y="1306195"/>
                </a:lnTo>
                <a:lnTo>
                  <a:pt x="810005" y="1306195"/>
                </a:lnTo>
                <a:lnTo>
                  <a:pt x="761772" y="1303913"/>
                </a:lnTo>
                <a:lnTo>
                  <a:pt x="714837" y="1297208"/>
                </a:lnTo>
                <a:lnTo>
                  <a:pt x="669411" y="1286287"/>
                </a:lnTo>
                <a:lnTo>
                  <a:pt x="625703" y="1271360"/>
                </a:lnTo>
                <a:lnTo>
                  <a:pt x="583922" y="1252636"/>
                </a:lnTo>
                <a:lnTo>
                  <a:pt x="544279" y="1230322"/>
                </a:lnTo>
                <a:lnTo>
                  <a:pt x="506982" y="1204629"/>
                </a:lnTo>
                <a:lnTo>
                  <a:pt x="472243" y="1175764"/>
                </a:lnTo>
                <a:lnTo>
                  <a:pt x="440270" y="1143937"/>
                </a:lnTo>
                <a:lnTo>
                  <a:pt x="411274" y="1109356"/>
                </a:lnTo>
                <a:lnTo>
                  <a:pt x="385463" y="1072230"/>
                </a:lnTo>
                <a:lnTo>
                  <a:pt x="363048" y="1032768"/>
                </a:lnTo>
                <a:lnTo>
                  <a:pt x="344238" y="991178"/>
                </a:lnTo>
                <a:lnTo>
                  <a:pt x="329243" y="947670"/>
                </a:lnTo>
                <a:lnTo>
                  <a:pt x="318272" y="902451"/>
                </a:lnTo>
                <a:lnTo>
                  <a:pt x="311536" y="855732"/>
                </a:lnTo>
                <a:lnTo>
                  <a:pt x="309245" y="807719"/>
                </a:lnTo>
                <a:lnTo>
                  <a:pt x="311536" y="759707"/>
                </a:lnTo>
                <a:lnTo>
                  <a:pt x="318272" y="712988"/>
                </a:lnTo>
                <a:lnTo>
                  <a:pt x="329243" y="667769"/>
                </a:lnTo>
                <a:lnTo>
                  <a:pt x="344238" y="624261"/>
                </a:lnTo>
                <a:lnTo>
                  <a:pt x="363048" y="582671"/>
                </a:lnTo>
                <a:lnTo>
                  <a:pt x="385463" y="543209"/>
                </a:lnTo>
                <a:lnTo>
                  <a:pt x="411274" y="506083"/>
                </a:lnTo>
                <a:lnTo>
                  <a:pt x="440270" y="471502"/>
                </a:lnTo>
                <a:lnTo>
                  <a:pt x="472243" y="439675"/>
                </a:lnTo>
                <a:lnTo>
                  <a:pt x="506982" y="410810"/>
                </a:lnTo>
                <a:lnTo>
                  <a:pt x="544279" y="385117"/>
                </a:lnTo>
                <a:lnTo>
                  <a:pt x="583922" y="362803"/>
                </a:lnTo>
                <a:lnTo>
                  <a:pt x="625703" y="344079"/>
                </a:lnTo>
                <a:lnTo>
                  <a:pt x="669411" y="329152"/>
                </a:lnTo>
                <a:lnTo>
                  <a:pt x="714837" y="318231"/>
                </a:lnTo>
                <a:lnTo>
                  <a:pt x="761772" y="311526"/>
                </a:lnTo>
                <a:lnTo>
                  <a:pt x="810005" y="309244"/>
                </a:lnTo>
                <a:lnTo>
                  <a:pt x="1447169" y="309244"/>
                </a:lnTo>
                <a:lnTo>
                  <a:pt x="1442043" y="302507"/>
                </a:lnTo>
                <a:lnTo>
                  <a:pt x="1413287" y="268714"/>
                </a:lnTo>
                <a:lnTo>
                  <a:pt x="1382744" y="236553"/>
                </a:lnTo>
                <a:lnTo>
                  <a:pt x="1350489" y="206099"/>
                </a:lnTo>
                <a:lnTo>
                  <a:pt x="1316598" y="177428"/>
                </a:lnTo>
                <a:lnTo>
                  <a:pt x="1281147" y="150615"/>
                </a:lnTo>
                <a:lnTo>
                  <a:pt x="1244214" y="125737"/>
                </a:lnTo>
                <a:lnTo>
                  <a:pt x="1205872" y="102869"/>
                </a:lnTo>
                <a:lnTo>
                  <a:pt x="1166199" y="82087"/>
                </a:lnTo>
                <a:lnTo>
                  <a:pt x="1125271" y="63466"/>
                </a:lnTo>
                <a:lnTo>
                  <a:pt x="1083163" y="47082"/>
                </a:lnTo>
                <a:lnTo>
                  <a:pt x="1039952" y="33011"/>
                </a:lnTo>
                <a:lnTo>
                  <a:pt x="995714" y="21329"/>
                </a:lnTo>
                <a:lnTo>
                  <a:pt x="950524" y="12111"/>
                </a:lnTo>
                <a:lnTo>
                  <a:pt x="904458" y="5433"/>
                </a:lnTo>
                <a:lnTo>
                  <a:pt x="857594" y="1370"/>
                </a:lnTo>
                <a:lnTo>
                  <a:pt x="810005" y="0"/>
                </a:lnTo>
                <a:close/>
              </a:path>
              <a:path w="1620520" h="1615439">
                <a:moveTo>
                  <a:pt x="1447169" y="309244"/>
                </a:moveTo>
                <a:lnTo>
                  <a:pt x="810005" y="309244"/>
                </a:lnTo>
                <a:lnTo>
                  <a:pt x="858239" y="311526"/>
                </a:lnTo>
                <a:lnTo>
                  <a:pt x="905174" y="318231"/>
                </a:lnTo>
                <a:lnTo>
                  <a:pt x="950600" y="329152"/>
                </a:lnTo>
                <a:lnTo>
                  <a:pt x="994308" y="344079"/>
                </a:lnTo>
                <a:lnTo>
                  <a:pt x="1036089" y="362803"/>
                </a:lnTo>
                <a:lnTo>
                  <a:pt x="1075732" y="385117"/>
                </a:lnTo>
                <a:lnTo>
                  <a:pt x="1113029" y="410810"/>
                </a:lnTo>
                <a:lnTo>
                  <a:pt x="1147768" y="439675"/>
                </a:lnTo>
                <a:lnTo>
                  <a:pt x="1179741" y="471502"/>
                </a:lnTo>
                <a:lnTo>
                  <a:pt x="1208737" y="506083"/>
                </a:lnTo>
                <a:lnTo>
                  <a:pt x="1234548" y="543209"/>
                </a:lnTo>
                <a:lnTo>
                  <a:pt x="1256963" y="582671"/>
                </a:lnTo>
                <a:lnTo>
                  <a:pt x="1275773" y="624261"/>
                </a:lnTo>
                <a:lnTo>
                  <a:pt x="1290768" y="667769"/>
                </a:lnTo>
                <a:lnTo>
                  <a:pt x="1301739" y="712988"/>
                </a:lnTo>
                <a:lnTo>
                  <a:pt x="1308475" y="759707"/>
                </a:lnTo>
                <a:lnTo>
                  <a:pt x="1310766" y="807719"/>
                </a:lnTo>
                <a:lnTo>
                  <a:pt x="1308475" y="855732"/>
                </a:lnTo>
                <a:lnTo>
                  <a:pt x="1301739" y="902451"/>
                </a:lnTo>
                <a:lnTo>
                  <a:pt x="1290768" y="947670"/>
                </a:lnTo>
                <a:lnTo>
                  <a:pt x="1275773" y="991178"/>
                </a:lnTo>
                <a:lnTo>
                  <a:pt x="1256963" y="1032768"/>
                </a:lnTo>
                <a:lnTo>
                  <a:pt x="1234548" y="1072230"/>
                </a:lnTo>
                <a:lnTo>
                  <a:pt x="1208737" y="1109356"/>
                </a:lnTo>
                <a:lnTo>
                  <a:pt x="1179741" y="1143937"/>
                </a:lnTo>
                <a:lnTo>
                  <a:pt x="1147768" y="1175764"/>
                </a:lnTo>
                <a:lnTo>
                  <a:pt x="1113029" y="1204629"/>
                </a:lnTo>
                <a:lnTo>
                  <a:pt x="1075732" y="1230322"/>
                </a:lnTo>
                <a:lnTo>
                  <a:pt x="1036089" y="1252636"/>
                </a:lnTo>
                <a:lnTo>
                  <a:pt x="994308" y="1271360"/>
                </a:lnTo>
                <a:lnTo>
                  <a:pt x="950600" y="1286287"/>
                </a:lnTo>
                <a:lnTo>
                  <a:pt x="905174" y="1297208"/>
                </a:lnTo>
                <a:lnTo>
                  <a:pt x="858239" y="1303913"/>
                </a:lnTo>
                <a:lnTo>
                  <a:pt x="810005" y="1306195"/>
                </a:lnTo>
                <a:lnTo>
                  <a:pt x="1447169" y="1306195"/>
                </a:lnTo>
                <a:lnTo>
                  <a:pt x="1493889" y="1240755"/>
                </a:lnTo>
                <a:lnTo>
                  <a:pt x="1516826" y="1202522"/>
                </a:lnTo>
                <a:lnTo>
                  <a:pt x="1537671" y="1162960"/>
                </a:lnTo>
                <a:lnTo>
                  <a:pt x="1556349" y="1122146"/>
                </a:lnTo>
                <a:lnTo>
                  <a:pt x="1572783" y="1080154"/>
                </a:lnTo>
                <a:lnTo>
                  <a:pt x="1586897" y="1037060"/>
                </a:lnTo>
                <a:lnTo>
                  <a:pt x="1598616" y="992941"/>
                </a:lnTo>
                <a:lnTo>
                  <a:pt x="1607892" y="947670"/>
                </a:lnTo>
                <a:lnTo>
                  <a:pt x="1614561" y="901928"/>
                </a:lnTo>
                <a:lnTo>
                  <a:pt x="1618636" y="855185"/>
                </a:lnTo>
                <a:lnTo>
                  <a:pt x="1620012" y="807719"/>
                </a:lnTo>
                <a:lnTo>
                  <a:pt x="1618636" y="760254"/>
                </a:lnTo>
                <a:lnTo>
                  <a:pt x="1614561" y="713511"/>
                </a:lnTo>
                <a:lnTo>
                  <a:pt x="1607862" y="667567"/>
                </a:lnTo>
                <a:lnTo>
                  <a:pt x="1598616" y="622498"/>
                </a:lnTo>
                <a:lnTo>
                  <a:pt x="1586897" y="578379"/>
                </a:lnTo>
                <a:lnTo>
                  <a:pt x="1572783" y="535285"/>
                </a:lnTo>
                <a:lnTo>
                  <a:pt x="1556349" y="493293"/>
                </a:lnTo>
                <a:lnTo>
                  <a:pt x="1537671" y="452479"/>
                </a:lnTo>
                <a:lnTo>
                  <a:pt x="1516826" y="412917"/>
                </a:lnTo>
                <a:lnTo>
                  <a:pt x="1493889" y="374684"/>
                </a:lnTo>
                <a:lnTo>
                  <a:pt x="1468936" y="337855"/>
                </a:lnTo>
                <a:lnTo>
                  <a:pt x="1447169" y="30924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Times New Roman" panose="02020603050405020304"/>
              <a:cs typeface="Times New Roman" panose="02020603050405020304"/>
            </a:endParaRPr>
          </a:p>
          <a:p>
            <a:pPr marL="521970">
              <a:lnSpc>
                <a:spcPct val="100000"/>
              </a:lnSpc>
            </a:pPr>
            <a:r>
              <a:rPr sz="1600" b="1" spc="-10" dirty="0">
                <a:latin typeface="微软雅黑" panose="020B0503020204020204" charset="-122"/>
                <a:cs typeface="微软雅黑" panose="020B0503020204020204" charset="-122"/>
              </a:rPr>
              <a:t>&gt;&gt;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 传播</a:t>
            </a:r>
            <a:r>
              <a:rPr sz="1600" b="1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强化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与竞品的差异化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46657" y="1294264"/>
            <a:ext cx="3489960" cy="1139825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95"/>
              </a:spcBef>
              <a:buFont typeface="Meiryo" panose="020B0604030504040204" charset="-128"/>
              <a:buChar char="■"/>
              <a:tabLst>
                <a:tab pos="299085" algn="l"/>
                <a:tab pos="29972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差异化具体表现：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28600" indent="-215900">
              <a:lnSpc>
                <a:spcPct val="100000"/>
              </a:lnSpc>
              <a:spcBef>
                <a:spcPts val="865"/>
              </a:spcBef>
              <a:buSzPct val="109000"/>
              <a:buFont typeface="Meiryo" panose="020B0604030504040204" charset="-128"/>
              <a:buChar char="➢"/>
              <a:tabLst>
                <a:tab pos="229235" algn="l"/>
              </a:tabLst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我们的活动将树立一个全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新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社会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性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环保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行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为标杆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226060" indent="-213360">
              <a:lnSpc>
                <a:spcPct val="100000"/>
              </a:lnSpc>
              <a:spcBef>
                <a:spcPts val="705"/>
              </a:spcBef>
              <a:buFont typeface="Meiryo" panose="020B0604030504040204" charset="-128"/>
              <a:buChar char="➢"/>
              <a:tabLst>
                <a:tab pos="226060" algn="l"/>
              </a:tabLst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打造一个标志性很强的</a:t>
            </a:r>
            <a:r>
              <a:rPr sz="1100" spc="-10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动符号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226060" indent="-213360">
              <a:lnSpc>
                <a:spcPct val="100000"/>
              </a:lnSpc>
              <a:spcBef>
                <a:spcPts val="665"/>
              </a:spcBef>
              <a:buFont typeface="Meiryo" panose="020B0604030504040204" charset="-128"/>
              <a:buChar char="➢"/>
              <a:tabLst>
                <a:tab pos="226060" algn="l"/>
              </a:tabLst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赋予参与腾势</a:t>
            </a:r>
            <a:r>
              <a:rPr sz="1100" spc="-5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专车司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机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和私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家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车主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个特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殊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的身份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70247" y="3887723"/>
            <a:ext cx="1068324" cy="918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59352" y="3616452"/>
            <a:ext cx="1548765" cy="1527175"/>
          </a:xfrm>
          <a:custGeom>
            <a:avLst/>
            <a:gdLst/>
            <a:ahLst/>
            <a:cxnLst/>
            <a:rect l="l" t="t" r="r" b="b"/>
            <a:pathLst>
              <a:path w="1548764" h="1527175">
                <a:moveTo>
                  <a:pt x="774192" y="0"/>
                </a:moveTo>
                <a:lnTo>
                  <a:pt x="725227" y="1502"/>
                </a:lnTo>
                <a:lnTo>
                  <a:pt x="677072" y="5949"/>
                </a:lnTo>
                <a:lnTo>
                  <a:pt x="629817" y="13251"/>
                </a:lnTo>
                <a:lnTo>
                  <a:pt x="583554" y="23319"/>
                </a:lnTo>
                <a:lnTo>
                  <a:pt x="538372" y="36063"/>
                </a:lnTo>
                <a:lnTo>
                  <a:pt x="494363" y="51394"/>
                </a:lnTo>
                <a:lnTo>
                  <a:pt x="451617" y="69223"/>
                </a:lnTo>
                <a:lnTo>
                  <a:pt x="410225" y="89459"/>
                </a:lnTo>
                <a:lnTo>
                  <a:pt x="370277" y="112014"/>
                </a:lnTo>
                <a:lnTo>
                  <a:pt x="331864" y="136799"/>
                </a:lnTo>
                <a:lnTo>
                  <a:pt x="295077" y="163723"/>
                </a:lnTo>
                <a:lnTo>
                  <a:pt x="260006" y="192697"/>
                </a:lnTo>
                <a:lnTo>
                  <a:pt x="226742" y="223632"/>
                </a:lnTo>
                <a:lnTo>
                  <a:pt x="195376" y="256439"/>
                </a:lnTo>
                <a:lnTo>
                  <a:pt x="165998" y="291027"/>
                </a:lnTo>
                <a:lnTo>
                  <a:pt x="138699" y="327308"/>
                </a:lnTo>
                <a:lnTo>
                  <a:pt x="113570" y="365192"/>
                </a:lnTo>
                <a:lnTo>
                  <a:pt x="90701" y="404589"/>
                </a:lnTo>
                <a:lnTo>
                  <a:pt x="70184" y="445411"/>
                </a:lnTo>
                <a:lnTo>
                  <a:pt x="52107" y="487567"/>
                </a:lnTo>
                <a:lnTo>
                  <a:pt x="36563" y="530968"/>
                </a:lnTo>
                <a:lnTo>
                  <a:pt x="23642" y="575525"/>
                </a:lnTo>
                <a:lnTo>
                  <a:pt x="13434" y="621149"/>
                </a:lnTo>
                <a:lnTo>
                  <a:pt x="6031" y="667750"/>
                </a:lnTo>
                <a:lnTo>
                  <a:pt x="1519" y="715348"/>
                </a:lnTo>
                <a:lnTo>
                  <a:pt x="0" y="763524"/>
                </a:lnTo>
                <a:lnTo>
                  <a:pt x="1522" y="811809"/>
                </a:lnTo>
                <a:lnTo>
                  <a:pt x="6031" y="859297"/>
                </a:lnTo>
                <a:lnTo>
                  <a:pt x="13434" y="905898"/>
                </a:lnTo>
                <a:lnTo>
                  <a:pt x="23642" y="951522"/>
                </a:lnTo>
                <a:lnTo>
                  <a:pt x="36563" y="996079"/>
                </a:lnTo>
                <a:lnTo>
                  <a:pt x="52107" y="1039480"/>
                </a:lnTo>
                <a:lnTo>
                  <a:pt x="70184" y="1081636"/>
                </a:lnTo>
                <a:lnTo>
                  <a:pt x="90701" y="1122458"/>
                </a:lnTo>
                <a:lnTo>
                  <a:pt x="113570" y="1161855"/>
                </a:lnTo>
                <a:lnTo>
                  <a:pt x="138699" y="1199739"/>
                </a:lnTo>
                <a:lnTo>
                  <a:pt x="165998" y="1236020"/>
                </a:lnTo>
                <a:lnTo>
                  <a:pt x="195376" y="1270608"/>
                </a:lnTo>
                <a:lnTo>
                  <a:pt x="226742" y="1303415"/>
                </a:lnTo>
                <a:lnTo>
                  <a:pt x="260006" y="1334350"/>
                </a:lnTo>
                <a:lnTo>
                  <a:pt x="295077" y="1363324"/>
                </a:lnTo>
                <a:lnTo>
                  <a:pt x="331864" y="1390248"/>
                </a:lnTo>
                <a:lnTo>
                  <a:pt x="370277" y="1415032"/>
                </a:lnTo>
                <a:lnTo>
                  <a:pt x="410225" y="1437587"/>
                </a:lnTo>
                <a:lnTo>
                  <a:pt x="451617" y="1457824"/>
                </a:lnTo>
                <a:lnTo>
                  <a:pt x="494363" y="1475653"/>
                </a:lnTo>
                <a:lnTo>
                  <a:pt x="538372" y="1490984"/>
                </a:lnTo>
                <a:lnTo>
                  <a:pt x="583554" y="1503728"/>
                </a:lnTo>
                <a:lnTo>
                  <a:pt x="629817" y="1513796"/>
                </a:lnTo>
                <a:lnTo>
                  <a:pt x="677072" y="1521098"/>
                </a:lnTo>
                <a:lnTo>
                  <a:pt x="725227" y="1525545"/>
                </a:lnTo>
                <a:lnTo>
                  <a:pt x="774192" y="1527047"/>
                </a:lnTo>
                <a:lnTo>
                  <a:pt x="823156" y="1525545"/>
                </a:lnTo>
                <a:lnTo>
                  <a:pt x="871311" y="1521098"/>
                </a:lnTo>
                <a:lnTo>
                  <a:pt x="918566" y="1513796"/>
                </a:lnTo>
                <a:lnTo>
                  <a:pt x="964829" y="1503728"/>
                </a:lnTo>
                <a:lnTo>
                  <a:pt x="1010011" y="1490984"/>
                </a:lnTo>
                <a:lnTo>
                  <a:pt x="1054020" y="1475653"/>
                </a:lnTo>
                <a:lnTo>
                  <a:pt x="1096766" y="1457824"/>
                </a:lnTo>
                <a:lnTo>
                  <a:pt x="1138158" y="1437587"/>
                </a:lnTo>
                <a:lnTo>
                  <a:pt x="1178106" y="1415032"/>
                </a:lnTo>
                <a:lnTo>
                  <a:pt x="1216519" y="1390248"/>
                </a:lnTo>
                <a:lnTo>
                  <a:pt x="1253306" y="1363324"/>
                </a:lnTo>
                <a:lnTo>
                  <a:pt x="1288377" y="1334350"/>
                </a:lnTo>
                <a:lnTo>
                  <a:pt x="1321641" y="1303415"/>
                </a:lnTo>
                <a:lnTo>
                  <a:pt x="1353007" y="1270608"/>
                </a:lnTo>
                <a:lnTo>
                  <a:pt x="1382385" y="1236020"/>
                </a:lnTo>
                <a:lnTo>
                  <a:pt x="1383373" y="1234706"/>
                </a:lnTo>
                <a:lnTo>
                  <a:pt x="774192" y="1234706"/>
                </a:lnTo>
                <a:lnTo>
                  <a:pt x="724934" y="1232273"/>
                </a:lnTo>
                <a:lnTo>
                  <a:pt x="677098" y="1225133"/>
                </a:lnTo>
                <a:lnTo>
                  <a:pt x="630925" y="1213522"/>
                </a:lnTo>
                <a:lnTo>
                  <a:pt x="586658" y="1197678"/>
                </a:lnTo>
                <a:lnTo>
                  <a:pt x="544540" y="1177836"/>
                </a:lnTo>
                <a:lnTo>
                  <a:pt x="504812" y="1154235"/>
                </a:lnTo>
                <a:lnTo>
                  <a:pt x="467717" y="1127110"/>
                </a:lnTo>
                <a:lnTo>
                  <a:pt x="433498" y="1096698"/>
                </a:lnTo>
                <a:lnTo>
                  <a:pt x="402397" y="1063238"/>
                </a:lnTo>
                <a:lnTo>
                  <a:pt x="374656" y="1026964"/>
                </a:lnTo>
                <a:lnTo>
                  <a:pt x="350518" y="988115"/>
                </a:lnTo>
                <a:lnTo>
                  <a:pt x="330225" y="946927"/>
                </a:lnTo>
                <a:lnTo>
                  <a:pt x="314020" y="903637"/>
                </a:lnTo>
                <a:lnTo>
                  <a:pt x="302145" y="858482"/>
                </a:lnTo>
                <a:lnTo>
                  <a:pt x="294842" y="811699"/>
                </a:lnTo>
                <a:lnTo>
                  <a:pt x="292353" y="763524"/>
                </a:lnTo>
                <a:lnTo>
                  <a:pt x="294859" y="715238"/>
                </a:lnTo>
                <a:lnTo>
                  <a:pt x="302145" y="668565"/>
                </a:lnTo>
                <a:lnTo>
                  <a:pt x="314020" y="623410"/>
                </a:lnTo>
                <a:lnTo>
                  <a:pt x="330225" y="580120"/>
                </a:lnTo>
                <a:lnTo>
                  <a:pt x="350518" y="538932"/>
                </a:lnTo>
                <a:lnTo>
                  <a:pt x="374656" y="500083"/>
                </a:lnTo>
                <a:lnTo>
                  <a:pt x="402397" y="463809"/>
                </a:lnTo>
                <a:lnTo>
                  <a:pt x="433498" y="430349"/>
                </a:lnTo>
                <a:lnTo>
                  <a:pt x="467717" y="399937"/>
                </a:lnTo>
                <a:lnTo>
                  <a:pt x="504812" y="372812"/>
                </a:lnTo>
                <a:lnTo>
                  <a:pt x="544540" y="349211"/>
                </a:lnTo>
                <a:lnTo>
                  <a:pt x="586658" y="329369"/>
                </a:lnTo>
                <a:lnTo>
                  <a:pt x="630925" y="313525"/>
                </a:lnTo>
                <a:lnTo>
                  <a:pt x="677098" y="301914"/>
                </a:lnTo>
                <a:lnTo>
                  <a:pt x="724934" y="294774"/>
                </a:lnTo>
                <a:lnTo>
                  <a:pt x="774192" y="292341"/>
                </a:lnTo>
                <a:lnTo>
                  <a:pt x="1383373" y="292341"/>
                </a:lnTo>
                <a:lnTo>
                  <a:pt x="1382385" y="291027"/>
                </a:lnTo>
                <a:lnTo>
                  <a:pt x="1353007" y="256439"/>
                </a:lnTo>
                <a:lnTo>
                  <a:pt x="1321641" y="223632"/>
                </a:lnTo>
                <a:lnTo>
                  <a:pt x="1288377" y="192697"/>
                </a:lnTo>
                <a:lnTo>
                  <a:pt x="1253306" y="163723"/>
                </a:lnTo>
                <a:lnTo>
                  <a:pt x="1216519" y="136799"/>
                </a:lnTo>
                <a:lnTo>
                  <a:pt x="1178106" y="112014"/>
                </a:lnTo>
                <a:lnTo>
                  <a:pt x="1138158" y="89459"/>
                </a:lnTo>
                <a:lnTo>
                  <a:pt x="1096766" y="69223"/>
                </a:lnTo>
                <a:lnTo>
                  <a:pt x="1054020" y="51394"/>
                </a:lnTo>
                <a:lnTo>
                  <a:pt x="1010011" y="36063"/>
                </a:lnTo>
                <a:lnTo>
                  <a:pt x="964829" y="23319"/>
                </a:lnTo>
                <a:lnTo>
                  <a:pt x="918566" y="13251"/>
                </a:lnTo>
                <a:lnTo>
                  <a:pt x="871311" y="5949"/>
                </a:lnTo>
                <a:lnTo>
                  <a:pt x="823156" y="1502"/>
                </a:lnTo>
                <a:lnTo>
                  <a:pt x="774192" y="0"/>
                </a:lnTo>
                <a:close/>
              </a:path>
              <a:path w="1548764" h="1527175">
                <a:moveTo>
                  <a:pt x="1383373" y="292341"/>
                </a:moveTo>
                <a:lnTo>
                  <a:pt x="774192" y="292341"/>
                </a:lnTo>
                <a:lnTo>
                  <a:pt x="823449" y="294774"/>
                </a:lnTo>
                <a:lnTo>
                  <a:pt x="871285" y="301914"/>
                </a:lnTo>
                <a:lnTo>
                  <a:pt x="917458" y="313525"/>
                </a:lnTo>
                <a:lnTo>
                  <a:pt x="961725" y="329369"/>
                </a:lnTo>
                <a:lnTo>
                  <a:pt x="1003843" y="349211"/>
                </a:lnTo>
                <a:lnTo>
                  <a:pt x="1043571" y="372812"/>
                </a:lnTo>
                <a:lnTo>
                  <a:pt x="1080666" y="399937"/>
                </a:lnTo>
                <a:lnTo>
                  <a:pt x="1114885" y="430349"/>
                </a:lnTo>
                <a:lnTo>
                  <a:pt x="1145986" y="463809"/>
                </a:lnTo>
                <a:lnTo>
                  <a:pt x="1173727" y="500083"/>
                </a:lnTo>
                <a:lnTo>
                  <a:pt x="1197865" y="538932"/>
                </a:lnTo>
                <a:lnTo>
                  <a:pt x="1218158" y="580120"/>
                </a:lnTo>
                <a:lnTo>
                  <a:pt x="1234363" y="623410"/>
                </a:lnTo>
                <a:lnTo>
                  <a:pt x="1246238" y="668565"/>
                </a:lnTo>
                <a:lnTo>
                  <a:pt x="1253541" y="715348"/>
                </a:lnTo>
                <a:lnTo>
                  <a:pt x="1256030" y="763524"/>
                </a:lnTo>
                <a:lnTo>
                  <a:pt x="1253524" y="811809"/>
                </a:lnTo>
                <a:lnTo>
                  <a:pt x="1246238" y="858482"/>
                </a:lnTo>
                <a:lnTo>
                  <a:pt x="1234363" y="903637"/>
                </a:lnTo>
                <a:lnTo>
                  <a:pt x="1218158" y="946927"/>
                </a:lnTo>
                <a:lnTo>
                  <a:pt x="1197865" y="988115"/>
                </a:lnTo>
                <a:lnTo>
                  <a:pt x="1173727" y="1026964"/>
                </a:lnTo>
                <a:lnTo>
                  <a:pt x="1145986" y="1063238"/>
                </a:lnTo>
                <a:lnTo>
                  <a:pt x="1114885" y="1096698"/>
                </a:lnTo>
                <a:lnTo>
                  <a:pt x="1080666" y="1127110"/>
                </a:lnTo>
                <a:lnTo>
                  <a:pt x="1043571" y="1154235"/>
                </a:lnTo>
                <a:lnTo>
                  <a:pt x="1003843" y="1177836"/>
                </a:lnTo>
                <a:lnTo>
                  <a:pt x="961725" y="1197678"/>
                </a:lnTo>
                <a:lnTo>
                  <a:pt x="917458" y="1213522"/>
                </a:lnTo>
                <a:lnTo>
                  <a:pt x="871285" y="1225133"/>
                </a:lnTo>
                <a:lnTo>
                  <a:pt x="823449" y="1232273"/>
                </a:lnTo>
                <a:lnTo>
                  <a:pt x="774192" y="1234706"/>
                </a:lnTo>
                <a:lnTo>
                  <a:pt x="1383373" y="1234706"/>
                </a:lnTo>
                <a:lnTo>
                  <a:pt x="1409684" y="1199739"/>
                </a:lnTo>
                <a:lnTo>
                  <a:pt x="1434813" y="1161855"/>
                </a:lnTo>
                <a:lnTo>
                  <a:pt x="1457682" y="1122458"/>
                </a:lnTo>
                <a:lnTo>
                  <a:pt x="1478199" y="1081636"/>
                </a:lnTo>
                <a:lnTo>
                  <a:pt x="1496276" y="1039480"/>
                </a:lnTo>
                <a:lnTo>
                  <a:pt x="1511820" y="996079"/>
                </a:lnTo>
                <a:lnTo>
                  <a:pt x="1524741" y="951522"/>
                </a:lnTo>
                <a:lnTo>
                  <a:pt x="1534949" y="905898"/>
                </a:lnTo>
                <a:lnTo>
                  <a:pt x="1542352" y="859297"/>
                </a:lnTo>
                <a:lnTo>
                  <a:pt x="1546864" y="811699"/>
                </a:lnTo>
                <a:lnTo>
                  <a:pt x="1548384" y="763524"/>
                </a:lnTo>
                <a:lnTo>
                  <a:pt x="1546861" y="715238"/>
                </a:lnTo>
                <a:lnTo>
                  <a:pt x="1542352" y="667750"/>
                </a:lnTo>
                <a:lnTo>
                  <a:pt x="1534949" y="621149"/>
                </a:lnTo>
                <a:lnTo>
                  <a:pt x="1524741" y="575525"/>
                </a:lnTo>
                <a:lnTo>
                  <a:pt x="1511820" y="530968"/>
                </a:lnTo>
                <a:lnTo>
                  <a:pt x="1496276" y="487567"/>
                </a:lnTo>
                <a:lnTo>
                  <a:pt x="1478199" y="445411"/>
                </a:lnTo>
                <a:lnTo>
                  <a:pt x="1457682" y="404589"/>
                </a:lnTo>
                <a:lnTo>
                  <a:pt x="1434813" y="365192"/>
                </a:lnTo>
                <a:lnTo>
                  <a:pt x="1409684" y="327308"/>
                </a:lnTo>
                <a:lnTo>
                  <a:pt x="1383373" y="29234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84882" y="3062604"/>
            <a:ext cx="1553210" cy="612775"/>
          </a:xfrm>
          <a:custGeom>
            <a:avLst/>
            <a:gdLst/>
            <a:ahLst/>
            <a:cxnLst/>
            <a:rect l="l" t="t" r="r" b="b"/>
            <a:pathLst>
              <a:path w="1553210" h="612775">
                <a:moveTo>
                  <a:pt x="1543177" y="0"/>
                </a:moveTo>
                <a:lnTo>
                  <a:pt x="1461770" y="30352"/>
                </a:lnTo>
                <a:lnTo>
                  <a:pt x="1471803" y="57403"/>
                </a:lnTo>
                <a:lnTo>
                  <a:pt x="1553209" y="27177"/>
                </a:lnTo>
                <a:lnTo>
                  <a:pt x="1543177" y="0"/>
                </a:lnTo>
                <a:close/>
              </a:path>
              <a:path w="1553210" h="612775">
                <a:moveTo>
                  <a:pt x="1434592" y="40386"/>
                </a:moveTo>
                <a:lnTo>
                  <a:pt x="1353184" y="70738"/>
                </a:lnTo>
                <a:lnTo>
                  <a:pt x="1363218" y="97789"/>
                </a:lnTo>
                <a:lnTo>
                  <a:pt x="1444625" y="67563"/>
                </a:lnTo>
                <a:lnTo>
                  <a:pt x="1434592" y="40386"/>
                </a:lnTo>
                <a:close/>
              </a:path>
              <a:path w="1553210" h="612775">
                <a:moveTo>
                  <a:pt x="1326007" y="80771"/>
                </a:moveTo>
                <a:lnTo>
                  <a:pt x="1244600" y="111125"/>
                </a:lnTo>
                <a:lnTo>
                  <a:pt x="1254759" y="138175"/>
                </a:lnTo>
                <a:lnTo>
                  <a:pt x="1336167" y="107950"/>
                </a:lnTo>
                <a:lnTo>
                  <a:pt x="1326007" y="80771"/>
                </a:lnTo>
                <a:close/>
              </a:path>
              <a:path w="1553210" h="612775">
                <a:moveTo>
                  <a:pt x="1217421" y="121157"/>
                </a:moveTo>
                <a:lnTo>
                  <a:pt x="1136015" y="151511"/>
                </a:lnTo>
                <a:lnTo>
                  <a:pt x="1146175" y="178688"/>
                </a:lnTo>
                <a:lnTo>
                  <a:pt x="1227582" y="148336"/>
                </a:lnTo>
                <a:lnTo>
                  <a:pt x="1217421" y="121157"/>
                </a:lnTo>
                <a:close/>
              </a:path>
              <a:path w="1553210" h="612775">
                <a:moveTo>
                  <a:pt x="1108964" y="161544"/>
                </a:moveTo>
                <a:lnTo>
                  <a:pt x="1027557" y="191896"/>
                </a:lnTo>
                <a:lnTo>
                  <a:pt x="1037590" y="219075"/>
                </a:lnTo>
                <a:lnTo>
                  <a:pt x="1118996" y="188721"/>
                </a:lnTo>
                <a:lnTo>
                  <a:pt x="1108964" y="161544"/>
                </a:lnTo>
                <a:close/>
              </a:path>
              <a:path w="1553210" h="612775">
                <a:moveTo>
                  <a:pt x="1000379" y="201930"/>
                </a:moveTo>
                <a:lnTo>
                  <a:pt x="918971" y="232282"/>
                </a:lnTo>
                <a:lnTo>
                  <a:pt x="929005" y="259461"/>
                </a:lnTo>
                <a:lnTo>
                  <a:pt x="1010412" y="229107"/>
                </a:lnTo>
                <a:lnTo>
                  <a:pt x="1000379" y="201930"/>
                </a:lnTo>
                <a:close/>
              </a:path>
              <a:path w="1553210" h="612775">
                <a:moveTo>
                  <a:pt x="891794" y="242315"/>
                </a:moveTo>
                <a:lnTo>
                  <a:pt x="810387" y="272669"/>
                </a:lnTo>
                <a:lnTo>
                  <a:pt x="820546" y="299846"/>
                </a:lnTo>
                <a:lnTo>
                  <a:pt x="901954" y="269494"/>
                </a:lnTo>
                <a:lnTo>
                  <a:pt x="891794" y="242315"/>
                </a:lnTo>
                <a:close/>
              </a:path>
              <a:path w="1553210" h="612775">
                <a:moveTo>
                  <a:pt x="783208" y="282701"/>
                </a:moveTo>
                <a:lnTo>
                  <a:pt x="701801" y="313055"/>
                </a:lnTo>
                <a:lnTo>
                  <a:pt x="711962" y="340232"/>
                </a:lnTo>
                <a:lnTo>
                  <a:pt x="793369" y="309880"/>
                </a:lnTo>
                <a:lnTo>
                  <a:pt x="783208" y="282701"/>
                </a:lnTo>
                <a:close/>
              </a:path>
              <a:path w="1553210" h="612775">
                <a:moveTo>
                  <a:pt x="674751" y="323214"/>
                </a:moveTo>
                <a:lnTo>
                  <a:pt x="593344" y="353440"/>
                </a:lnTo>
                <a:lnTo>
                  <a:pt x="603376" y="380619"/>
                </a:lnTo>
                <a:lnTo>
                  <a:pt x="684784" y="350265"/>
                </a:lnTo>
                <a:lnTo>
                  <a:pt x="674751" y="323214"/>
                </a:lnTo>
                <a:close/>
              </a:path>
              <a:path w="1553210" h="612775">
                <a:moveTo>
                  <a:pt x="566166" y="363600"/>
                </a:moveTo>
                <a:lnTo>
                  <a:pt x="484759" y="393826"/>
                </a:lnTo>
                <a:lnTo>
                  <a:pt x="494792" y="421005"/>
                </a:lnTo>
                <a:lnTo>
                  <a:pt x="576199" y="390651"/>
                </a:lnTo>
                <a:lnTo>
                  <a:pt x="566166" y="363600"/>
                </a:lnTo>
                <a:close/>
              </a:path>
              <a:path w="1553210" h="612775">
                <a:moveTo>
                  <a:pt x="457581" y="403987"/>
                </a:moveTo>
                <a:lnTo>
                  <a:pt x="376174" y="434213"/>
                </a:lnTo>
                <a:lnTo>
                  <a:pt x="386334" y="461391"/>
                </a:lnTo>
                <a:lnTo>
                  <a:pt x="467741" y="431038"/>
                </a:lnTo>
                <a:lnTo>
                  <a:pt x="457581" y="403987"/>
                </a:lnTo>
                <a:close/>
              </a:path>
              <a:path w="1553210" h="612775">
                <a:moveTo>
                  <a:pt x="348995" y="444372"/>
                </a:moveTo>
                <a:lnTo>
                  <a:pt x="267588" y="474598"/>
                </a:lnTo>
                <a:lnTo>
                  <a:pt x="277749" y="501776"/>
                </a:lnTo>
                <a:lnTo>
                  <a:pt x="359156" y="471423"/>
                </a:lnTo>
                <a:lnTo>
                  <a:pt x="348995" y="444372"/>
                </a:lnTo>
                <a:close/>
              </a:path>
              <a:path w="1553210" h="612775">
                <a:moveTo>
                  <a:pt x="240537" y="484758"/>
                </a:moveTo>
                <a:lnTo>
                  <a:pt x="159131" y="514984"/>
                </a:lnTo>
                <a:lnTo>
                  <a:pt x="169163" y="542163"/>
                </a:lnTo>
                <a:lnTo>
                  <a:pt x="250570" y="511809"/>
                </a:lnTo>
                <a:lnTo>
                  <a:pt x="240537" y="484758"/>
                </a:lnTo>
                <a:close/>
              </a:path>
              <a:path w="1553210" h="612775">
                <a:moveTo>
                  <a:pt x="93599" y="485647"/>
                </a:moveTo>
                <a:lnTo>
                  <a:pt x="84455" y="486536"/>
                </a:lnTo>
                <a:lnTo>
                  <a:pt x="79375" y="492632"/>
                </a:lnTo>
                <a:lnTo>
                  <a:pt x="0" y="589660"/>
                </a:lnTo>
                <a:lnTo>
                  <a:pt x="131318" y="612520"/>
                </a:lnTo>
                <a:lnTo>
                  <a:pt x="138811" y="607186"/>
                </a:lnTo>
                <a:lnTo>
                  <a:pt x="141289" y="593216"/>
                </a:lnTo>
                <a:lnTo>
                  <a:pt x="31876" y="593216"/>
                </a:lnTo>
                <a:lnTo>
                  <a:pt x="21843" y="566038"/>
                </a:lnTo>
                <a:lnTo>
                  <a:pt x="23368" y="565531"/>
                </a:lnTo>
                <a:lnTo>
                  <a:pt x="29384" y="565531"/>
                </a:lnTo>
                <a:lnTo>
                  <a:pt x="29337" y="565404"/>
                </a:lnTo>
                <a:lnTo>
                  <a:pt x="54249" y="565404"/>
                </a:lnTo>
                <a:lnTo>
                  <a:pt x="50545" y="555370"/>
                </a:lnTo>
                <a:lnTo>
                  <a:pt x="72045" y="547388"/>
                </a:lnTo>
                <a:lnTo>
                  <a:pt x="106934" y="504825"/>
                </a:lnTo>
                <a:lnTo>
                  <a:pt x="105918" y="495681"/>
                </a:lnTo>
                <a:lnTo>
                  <a:pt x="93599" y="485647"/>
                </a:lnTo>
                <a:close/>
              </a:path>
              <a:path w="1553210" h="612775">
                <a:moveTo>
                  <a:pt x="23368" y="565531"/>
                </a:moveTo>
                <a:lnTo>
                  <a:pt x="21843" y="566038"/>
                </a:lnTo>
                <a:lnTo>
                  <a:pt x="31876" y="593216"/>
                </a:lnTo>
                <a:lnTo>
                  <a:pt x="33528" y="592582"/>
                </a:lnTo>
                <a:lnTo>
                  <a:pt x="23368" y="565531"/>
                </a:lnTo>
                <a:close/>
              </a:path>
              <a:path w="1553210" h="612775">
                <a:moveTo>
                  <a:pt x="29384" y="565531"/>
                </a:moveTo>
                <a:lnTo>
                  <a:pt x="23368" y="565531"/>
                </a:lnTo>
                <a:lnTo>
                  <a:pt x="33528" y="592582"/>
                </a:lnTo>
                <a:lnTo>
                  <a:pt x="31876" y="593216"/>
                </a:lnTo>
                <a:lnTo>
                  <a:pt x="141289" y="593216"/>
                </a:lnTo>
                <a:lnTo>
                  <a:pt x="141605" y="591438"/>
                </a:lnTo>
                <a:lnTo>
                  <a:pt x="139706" y="588772"/>
                </a:lnTo>
                <a:lnTo>
                  <a:pt x="38100" y="588772"/>
                </a:lnTo>
                <a:lnTo>
                  <a:pt x="29384" y="565531"/>
                </a:lnTo>
                <a:close/>
              </a:path>
              <a:path w="1553210" h="612775">
                <a:moveTo>
                  <a:pt x="29337" y="565404"/>
                </a:moveTo>
                <a:lnTo>
                  <a:pt x="38100" y="588772"/>
                </a:lnTo>
                <a:lnTo>
                  <a:pt x="53795" y="569637"/>
                </a:lnTo>
                <a:lnTo>
                  <a:pt x="29337" y="565404"/>
                </a:lnTo>
                <a:close/>
              </a:path>
              <a:path w="1553210" h="612775">
                <a:moveTo>
                  <a:pt x="53795" y="569637"/>
                </a:moveTo>
                <a:lnTo>
                  <a:pt x="38100" y="588772"/>
                </a:lnTo>
                <a:lnTo>
                  <a:pt x="139706" y="588772"/>
                </a:lnTo>
                <a:lnTo>
                  <a:pt x="136270" y="583945"/>
                </a:lnTo>
                <a:lnTo>
                  <a:pt x="128397" y="582548"/>
                </a:lnTo>
                <a:lnTo>
                  <a:pt x="60579" y="582548"/>
                </a:lnTo>
                <a:lnTo>
                  <a:pt x="55950" y="570010"/>
                </a:lnTo>
                <a:lnTo>
                  <a:pt x="53795" y="569637"/>
                </a:lnTo>
                <a:close/>
              </a:path>
              <a:path w="1553210" h="612775">
                <a:moveTo>
                  <a:pt x="55950" y="570010"/>
                </a:moveTo>
                <a:lnTo>
                  <a:pt x="60579" y="582548"/>
                </a:lnTo>
                <a:lnTo>
                  <a:pt x="82079" y="574532"/>
                </a:lnTo>
                <a:lnTo>
                  <a:pt x="55950" y="570010"/>
                </a:lnTo>
                <a:close/>
              </a:path>
              <a:path w="1553210" h="612775">
                <a:moveTo>
                  <a:pt x="82079" y="574532"/>
                </a:moveTo>
                <a:lnTo>
                  <a:pt x="60579" y="582548"/>
                </a:lnTo>
                <a:lnTo>
                  <a:pt x="128397" y="582548"/>
                </a:lnTo>
                <a:lnTo>
                  <a:pt x="82079" y="574532"/>
                </a:lnTo>
                <a:close/>
              </a:path>
              <a:path w="1553210" h="612775">
                <a:moveTo>
                  <a:pt x="131953" y="525144"/>
                </a:moveTo>
                <a:lnTo>
                  <a:pt x="72045" y="547388"/>
                </a:lnTo>
                <a:lnTo>
                  <a:pt x="55186" y="567941"/>
                </a:lnTo>
                <a:lnTo>
                  <a:pt x="55950" y="570010"/>
                </a:lnTo>
                <a:lnTo>
                  <a:pt x="82079" y="574532"/>
                </a:lnTo>
                <a:lnTo>
                  <a:pt x="141986" y="552195"/>
                </a:lnTo>
                <a:lnTo>
                  <a:pt x="131953" y="525144"/>
                </a:lnTo>
                <a:close/>
              </a:path>
              <a:path w="1553210" h="612775">
                <a:moveTo>
                  <a:pt x="54249" y="565404"/>
                </a:moveTo>
                <a:lnTo>
                  <a:pt x="29337" y="565404"/>
                </a:lnTo>
                <a:lnTo>
                  <a:pt x="53795" y="569637"/>
                </a:lnTo>
                <a:lnTo>
                  <a:pt x="55186" y="567941"/>
                </a:lnTo>
                <a:lnTo>
                  <a:pt x="54249" y="565404"/>
                </a:lnTo>
                <a:close/>
              </a:path>
              <a:path w="1553210" h="612775">
                <a:moveTo>
                  <a:pt x="72045" y="547388"/>
                </a:moveTo>
                <a:lnTo>
                  <a:pt x="50545" y="555370"/>
                </a:lnTo>
                <a:lnTo>
                  <a:pt x="55186" y="567941"/>
                </a:lnTo>
                <a:lnTo>
                  <a:pt x="72045" y="547388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84882" y="3776853"/>
            <a:ext cx="1481455" cy="617855"/>
          </a:xfrm>
          <a:custGeom>
            <a:avLst/>
            <a:gdLst/>
            <a:ahLst/>
            <a:cxnLst/>
            <a:rect l="l" t="t" r="r" b="b"/>
            <a:pathLst>
              <a:path w="1481454" h="617854">
                <a:moveTo>
                  <a:pt x="1400683" y="558584"/>
                </a:moveTo>
                <a:lnTo>
                  <a:pt x="1390015" y="585508"/>
                </a:lnTo>
                <a:lnTo>
                  <a:pt x="1470787" y="617448"/>
                </a:lnTo>
                <a:lnTo>
                  <a:pt x="1481455" y="590524"/>
                </a:lnTo>
                <a:lnTo>
                  <a:pt x="1400683" y="558584"/>
                </a:lnTo>
                <a:close/>
              </a:path>
              <a:path w="1481454" h="617854">
                <a:moveTo>
                  <a:pt x="1292987" y="515988"/>
                </a:moveTo>
                <a:lnTo>
                  <a:pt x="1282319" y="542912"/>
                </a:lnTo>
                <a:lnTo>
                  <a:pt x="1363091" y="574852"/>
                </a:lnTo>
                <a:lnTo>
                  <a:pt x="1373758" y="547928"/>
                </a:lnTo>
                <a:lnTo>
                  <a:pt x="1292987" y="515988"/>
                </a:lnTo>
                <a:close/>
              </a:path>
              <a:path w="1481454" h="617854">
                <a:moveTo>
                  <a:pt x="1185291" y="473392"/>
                </a:moveTo>
                <a:lnTo>
                  <a:pt x="1174622" y="500316"/>
                </a:lnTo>
                <a:lnTo>
                  <a:pt x="1255395" y="532257"/>
                </a:lnTo>
                <a:lnTo>
                  <a:pt x="1266063" y="505333"/>
                </a:lnTo>
                <a:lnTo>
                  <a:pt x="1185291" y="473392"/>
                </a:lnTo>
                <a:close/>
              </a:path>
              <a:path w="1481454" h="617854">
                <a:moveTo>
                  <a:pt x="1077595" y="430784"/>
                </a:moveTo>
                <a:lnTo>
                  <a:pt x="1066927" y="457720"/>
                </a:lnTo>
                <a:lnTo>
                  <a:pt x="1147698" y="489661"/>
                </a:lnTo>
                <a:lnTo>
                  <a:pt x="1158367" y="462737"/>
                </a:lnTo>
                <a:lnTo>
                  <a:pt x="1077595" y="430784"/>
                </a:lnTo>
                <a:close/>
              </a:path>
              <a:path w="1481454" h="617854">
                <a:moveTo>
                  <a:pt x="969898" y="388188"/>
                </a:moveTo>
                <a:lnTo>
                  <a:pt x="959231" y="415124"/>
                </a:lnTo>
                <a:lnTo>
                  <a:pt x="1040003" y="447065"/>
                </a:lnTo>
                <a:lnTo>
                  <a:pt x="1050670" y="420141"/>
                </a:lnTo>
                <a:lnTo>
                  <a:pt x="969898" y="388188"/>
                </a:lnTo>
                <a:close/>
              </a:path>
              <a:path w="1481454" h="617854">
                <a:moveTo>
                  <a:pt x="862203" y="345592"/>
                </a:moveTo>
                <a:lnTo>
                  <a:pt x="851534" y="372529"/>
                </a:lnTo>
                <a:lnTo>
                  <a:pt x="932307" y="404469"/>
                </a:lnTo>
                <a:lnTo>
                  <a:pt x="942975" y="377545"/>
                </a:lnTo>
                <a:lnTo>
                  <a:pt x="862203" y="345592"/>
                </a:lnTo>
                <a:close/>
              </a:path>
              <a:path w="1481454" h="617854">
                <a:moveTo>
                  <a:pt x="754507" y="302996"/>
                </a:moveTo>
                <a:lnTo>
                  <a:pt x="743838" y="329933"/>
                </a:lnTo>
                <a:lnTo>
                  <a:pt x="824610" y="361873"/>
                </a:lnTo>
                <a:lnTo>
                  <a:pt x="835279" y="334949"/>
                </a:lnTo>
                <a:lnTo>
                  <a:pt x="754507" y="302996"/>
                </a:lnTo>
                <a:close/>
              </a:path>
              <a:path w="1481454" h="617854">
                <a:moveTo>
                  <a:pt x="646811" y="260400"/>
                </a:moveTo>
                <a:lnTo>
                  <a:pt x="636143" y="287337"/>
                </a:lnTo>
                <a:lnTo>
                  <a:pt x="716915" y="319278"/>
                </a:lnTo>
                <a:lnTo>
                  <a:pt x="727582" y="292354"/>
                </a:lnTo>
                <a:lnTo>
                  <a:pt x="646811" y="260400"/>
                </a:lnTo>
                <a:close/>
              </a:path>
              <a:path w="1481454" h="617854">
                <a:moveTo>
                  <a:pt x="539115" y="217805"/>
                </a:moveTo>
                <a:lnTo>
                  <a:pt x="528447" y="244741"/>
                </a:lnTo>
                <a:lnTo>
                  <a:pt x="609219" y="276682"/>
                </a:lnTo>
                <a:lnTo>
                  <a:pt x="619887" y="249758"/>
                </a:lnTo>
                <a:lnTo>
                  <a:pt x="539115" y="217805"/>
                </a:lnTo>
                <a:close/>
              </a:path>
              <a:path w="1481454" h="617854">
                <a:moveTo>
                  <a:pt x="431292" y="175209"/>
                </a:moveTo>
                <a:lnTo>
                  <a:pt x="420750" y="202145"/>
                </a:lnTo>
                <a:lnTo>
                  <a:pt x="501523" y="234086"/>
                </a:lnTo>
                <a:lnTo>
                  <a:pt x="512063" y="207162"/>
                </a:lnTo>
                <a:lnTo>
                  <a:pt x="431292" y="175209"/>
                </a:lnTo>
                <a:close/>
              </a:path>
              <a:path w="1481454" h="617854">
                <a:moveTo>
                  <a:pt x="323595" y="132613"/>
                </a:moveTo>
                <a:lnTo>
                  <a:pt x="312928" y="159537"/>
                </a:lnTo>
                <a:lnTo>
                  <a:pt x="393826" y="191490"/>
                </a:lnTo>
                <a:lnTo>
                  <a:pt x="404368" y="164566"/>
                </a:lnTo>
                <a:lnTo>
                  <a:pt x="323595" y="132613"/>
                </a:lnTo>
                <a:close/>
              </a:path>
              <a:path w="1481454" h="617854">
                <a:moveTo>
                  <a:pt x="215900" y="90043"/>
                </a:moveTo>
                <a:lnTo>
                  <a:pt x="205231" y="116941"/>
                </a:lnTo>
                <a:lnTo>
                  <a:pt x="286004" y="148894"/>
                </a:lnTo>
                <a:lnTo>
                  <a:pt x="296672" y="121970"/>
                </a:lnTo>
                <a:lnTo>
                  <a:pt x="215900" y="90043"/>
                </a:lnTo>
                <a:close/>
              </a:path>
              <a:path w="1481454" h="617854">
                <a:moveTo>
                  <a:pt x="131825" y="0"/>
                </a:moveTo>
                <a:lnTo>
                  <a:pt x="0" y="20193"/>
                </a:lnTo>
                <a:lnTo>
                  <a:pt x="82423" y="125031"/>
                </a:lnTo>
                <a:lnTo>
                  <a:pt x="91440" y="126123"/>
                </a:lnTo>
                <a:lnTo>
                  <a:pt x="97790" y="121183"/>
                </a:lnTo>
                <a:lnTo>
                  <a:pt x="104012" y="116243"/>
                </a:lnTo>
                <a:lnTo>
                  <a:pt x="105156" y="107149"/>
                </a:lnTo>
                <a:lnTo>
                  <a:pt x="71043" y="63754"/>
                </a:lnTo>
                <a:lnTo>
                  <a:pt x="70612" y="63754"/>
                </a:lnTo>
                <a:lnTo>
                  <a:pt x="21336" y="44196"/>
                </a:lnTo>
                <a:lnTo>
                  <a:pt x="32004" y="17272"/>
                </a:lnTo>
                <a:lnTo>
                  <a:pt x="140959" y="17272"/>
                </a:lnTo>
                <a:lnTo>
                  <a:pt x="140335" y="13335"/>
                </a:lnTo>
                <a:lnTo>
                  <a:pt x="139192" y="5461"/>
                </a:lnTo>
                <a:lnTo>
                  <a:pt x="131825" y="0"/>
                </a:lnTo>
                <a:close/>
              </a:path>
              <a:path w="1481454" h="617854">
                <a:moveTo>
                  <a:pt x="108204" y="47371"/>
                </a:moveTo>
                <a:lnTo>
                  <a:pt x="97536" y="74295"/>
                </a:lnTo>
                <a:lnTo>
                  <a:pt x="178307" y="106299"/>
                </a:lnTo>
                <a:lnTo>
                  <a:pt x="188975" y="79375"/>
                </a:lnTo>
                <a:lnTo>
                  <a:pt x="108204" y="47371"/>
                </a:lnTo>
                <a:close/>
              </a:path>
              <a:path w="1481454" h="617854">
                <a:moveTo>
                  <a:pt x="32004" y="17272"/>
                </a:moveTo>
                <a:lnTo>
                  <a:pt x="21336" y="44196"/>
                </a:lnTo>
                <a:lnTo>
                  <a:pt x="70612" y="63754"/>
                </a:lnTo>
                <a:lnTo>
                  <a:pt x="70756" y="63388"/>
                </a:lnTo>
                <a:lnTo>
                  <a:pt x="56368" y="45085"/>
                </a:lnTo>
                <a:lnTo>
                  <a:pt x="28829" y="45085"/>
                </a:lnTo>
                <a:lnTo>
                  <a:pt x="38100" y="21844"/>
                </a:lnTo>
                <a:lnTo>
                  <a:pt x="43523" y="21844"/>
                </a:lnTo>
                <a:lnTo>
                  <a:pt x="32004" y="17272"/>
                </a:lnTo>
                <a:close/>
              </a:path>
              <a:path w="1481454" h="617854">
                <a:moveTo>
                  <a:pt x="70756" y="63388"/>
                </a:moveTo>
                <a:lnTo>
                  <a:pt x="70612" y="63754"/>
                </a:lnTo>
                <a:lnTo>
                  <a:pt x="71043" y="63754"/>
                </a:lnTo>
                <a:lnTo>
                  <a:pt x="70756" y="63388"/>
                </a:lnTo>
                <a:close/>
              </a:path>
              <a:path w="1481454" h="617854">
                <a:moveTo>
                  <a:pt x="81188" y="37060"/>
                </a:moveTo>
                <a:lnTo>
                  <a:pt x="53407" y="41318"/>
                </a:lnTo>
                <a:lnTo>
                  <a:pt x="70756" y="63388"/>
                </a:lnTo>
                <a:lnTo>
                  <a:pt x="81188" y="37060"/>
                </a:lnTo>
                <a:close/>
              </a:path>
              <a:path w="1481454" h="617854">
                <a:moveTo>
                  <a:pt x="38100" y="21844"/>
                </a:moveTo>
                <a:lnTo>
                  <a:pt x="28829" y="45085"/>
                </a:lnTo>
                <a:lnTo>
                  <a:pt x="53407" y="41318"/>
                </a:lnTo>
                <a:lnTo>
                  <a:pt x="38100" y="21844"/>
                </a:lnTo>
                <a:close/>
              </a:path>
              <a:path w="1481454" h="617854">
                <a:moveTo>
                  <a:pt x="53407" y="41318"/>
                </a:moveTo>
                <a:lnTo>
                  <a:pt x="28829" y="45085"/>
                </a:lnTo>
                <a:lnTo>
                  <a:pt x="56368" y="45085"/>
                </a:lnTo>
                <a:lnTo>
                  <a:pt x="53407" y="41318"/>
                </a:lnTo>
                <a:close/>
              </a:path>
              <a:path w="1481454" h="617854">
                <a:moveTo>
                  <a:pt x="43523" y="21844"/>
                </a:moveTo>
                <a:lnTo>
                  <a:pt x="38100" y="21844"/>
                </a:lnTo>
                <a:lnTo>
                  <a:pt x="53407" y="41318"/>
                </a:lnTo>
                <a:lnTo>
                  <a:pt x="81188" y="37060"/>
                </a:lnTo>
                <a:lnTo>
                  <a:pt x="81280" y="36830"/>
                </a:lnTo>
                <a:lnTo>
                  <a:pt x="43523" y="21844"/>
                </a:lnTo>
                <a:close/>
              </a:path>
              <a:path w="1481454" h="617854">
                <a:moveTo>
                  <a:pt x="140959" y="17272"/>
                </a:moveTo>
                <a:lnTo>
                  <a:pt x="32004" y="17272"/>
                </a:lnTo>
                <a:lnTo>
                  <a:pt x="81280" y="36830"/>
                </a:lnTo>
                <a:lnTo>
                  <a:pt x="81188" y="37060"/>
                </a:lnTo>
                <a:lnTo>
                  <a:pt x="136144" y="28702"/>
                </a:lnTo>
                <a:lnTo>
                  <a:pt x="141605" y="21336"/>
                </a:lnTo>
                <a:lnTo>
                  <a:pt x="140959" y="17272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23585" y="3027552"/>
            <a:ext cx="1445260" cy="576580"/>
          </a:xfrm>
          <a:custGeom>
            <a:avLst/>
            <a:gdLst/>
            <a:ahLst/>
            <a:cxnLst/>
            <a:rect l="l" t="t" r="r" b="b"/>
            <a:pathLst>
              <a:path w="1445259" h="576579">
                <a:moveTo>
                  <a:pt x="10160" y="0"/>
                </a:moveTo>
                <a:lnTo>
                  <a:pt x="0" y="27178"/>
                </a:lnTo>
                <a:lnTo>
                  <a:pt x="81279" y="57658"/>
                </a:lnTo>
                <a:lnTo>
                  <a:pt x="91439" y="30480"/>
                </a:lnTo>
                <a:lnTo>
                  <a:pt x="10160" y="0"/>
                </a:lnTo>
                <a:close/>
              </a:path>
              <a:path w="1445259" h="576579">
                <a:moveTo>
                  <a:pt x="118617" y="40640"/>
                </a:moveTo>
                <a:lnTo>
                  <a:pt x="108458" y="67818"/>
                </a:lnTo>
                <a:lnTo>
                  <a:pt x="189737" y="98298"/>
                </a:lnTo>
                <a:lnTo>
                  <a:pt x="199898" y="71247"/>
                </a:lnTo>
                <a:lnTo>
                  <a:pt x="118617" y="40640"/>
                </a:lnTo>
                <a:close/>
              </a:path>
              <a:path w="1445259" h="576579">
                <a:moveTo>
                  <a:pt x="227075" y="81407"/>
                </a:moveTo>
                <a:lnTo>
                  <a:pt x="216915" y="108458"/>
                </a:lnTo>
                <a:lnTo>
                  <a:pt x="298196" y="138938"/>
                </a:lnTo>
                <a:lnTo>
                  <a:pt x="308355" y="111887"/>
                </a:lnTo>
                <a:lnTo>
                  <a:pt x="227075" y="81407"/>
                </a:lnTo>
                <a:close/>
              </a:path>
              <a:path w="1445259" h="576579">
                <a:moveTo>
                  <a:pt x="335534" y="122047"/>
                </a:moveTo>
                <a:lnTo>
                  <a:pt x="325374" y="149098"/>
                </a:lnTo>
                <a:lnTo>
                  <a:pt x="406653" y="179705"/>
                </a:lnTo>
                <a:lnTo>
                  <a:pt x="416813" y="152527"/>
                </a:lnTo>
                <a:lnTo>
                  <a:pt x="335534" y="122047"/>
                </a:lnTo>
                <a:close/>
              </a:path>
              <a:path w="1445259" h="576579">
                <a:moveTo>
                  <a:pt x="443991" y="162687"/>
                </a:moveTo>
                <a:lnTo>
                  <a:pt x="433831" y="189865"/>
                </a:lnTo>
                <a:lnTo>
                  <a:pt x="515112" y="220345"/>
                </a:lnTo>
                <a:lnTo>
                  <a:pt x="525272" y="193167"/>
                </a:lnTo>
                <a:lnTo>
                  <a:pt x="443991" y="162687"/>
                </a:lnTo>
                <a:close/>
              </a:path>
              <a:path w="1445259" h="576579">
                <a:moveTo>
                  <a:pt x="552450" y="203327"/>
                </a:moveTo>
                <a:lnTo>
                  <a:pt x="542289" y="230505"/>
                </a:lnTo>
                <a:lnTo>
                  <a:pt x="623569" y="260985"/>
                </a:lnTo>
                <a:lnTo>
                  <a:pt x="633729" y="233934"/>
                </a:lnTo>
                <a:lnTo>
                  <a:pt x="552450" y="203327"/>
                </a:lnTo>
                <a:close/>
              </a:path>
              <a:path w="1445259" h="576579">
                <a:moveTo>
                  <a:pt x="660908" y="244094"/>
                </a:moveTo>
                <a:lnTo>
                  <a:pt x="650748" y="271145"/>
                </a:lnTo>
                <a:lnTo>
                  <a:pt x="732027" y="301625"/>
                </a:lnTo>
                <a:lnTo>
                  <a:pt x="742188" y="274574"/>
                </a:lnTo>
                <a:lnTo>
                  <a:pt x="660908" y="244094"/>
                </a:lnTo>
                <a:close/>
              </a:path>
              <a:path w="1445259" h="576579">
                <a:moveTo>
                  <a:pt x="769365" y="284734"/>
                </a:moveTo>
                <a:lnTo>
                  <a:pt x="759078" y="311785"/>
                </a:lnTo>
                <a:lnTo>
                  <a:pt x="840486" y="342265"/>
                </a:lnTo>
                <a:lnTo>
                  <a:pt x="850646" y="315214"/>
                </a:lnTo>
                <a:lnTo>
                  <a:pt x="769365" y="284734"/>
                </a:lnTo>
                <a:close/>
              </a:path>
              <a:path w="1445259" h="576579">
                <a:moveTo>
                  <a:pt x="877697" y="325374"/>
                </a:moveTo>
                <a:lnTo>
                  <a:pt x="867537" y="352552"/>
                </a:lnTo>
                <a:lnTo>
                  <a:pt x="948943" y="383032"/>
                </a:lnTo>
                <a:lnTo>
                  <a:pt x="959103" y="355854"/>
                </a:lnTo>
                <a:lnTo>
                  <a:pt x="877697" y="325374"/>
                </a:lnTo>
                <a:close/>
              </a:path>
              <a:path w="1445259" h="576579">
                <a:moveTo>
                  <a:pt x="986154" y="366014"/>
                </a:moveTo>
                <a:lnTo>
                  <a:pt x="975994" y="393192"/>
                </a:lnTo>
                <a:lnTo>
                  <a:pt x="1057402" y="423672"/>
                </a:lnTo>
                <a:lnTo>
                  <a:pt x="1067562" y="396494"/>
                </a:lnTo>
                <a:lnTo>
                  <a:pt x="986154" y="366014"/>
                </a:lnTo>
                <a:close/>
              </a:path>
              <a:path w="1445259" h="576579">
                <a:moveTo>
                  <a:pt x="1094613" y="406654"/>
                </a:moveTo>
                <a:lnTo>
                  <a:pt x="1084452" y="433832"/>
                </a:lnTo>
                <a:lnTo>
                  <a:pt x="1165860" y="464312"/>
                </a:lnTo>
                <a:lnTo>
                  <a:pt x="1176019" y="437261"/>
                </a:lnTo>
                <a:lnTo>
                  <a:pt x="1094613" y="406654"/>
                </a:lnTo>
                <a:close/>
              </a:path>
              <a:path w="1445259" h="576579">
                <a:moveTo>
                  <a:pt x="1203070" y="447421"/>
                </a:moveTo>
                <a:lnTo>
                  <a:pt x="1192911" y="474472"/>
                </a:lnTo>
                <a:lnTo>
                  <a:pt x="1274317" y="504952"/>
                </a:lnTo>
                <a:lnTo>
                  <a:pt x="1284478" y="477901"/>
                </a:lnTo>
                <a:lnTo>
                  <a:pt x="1203070" y="447421"/>
                </a:lnTo>
                <a:close/>
              </a:path>
              <a:path w="1445259" h="576579">
                <a:moveTo>
                  <a:pt x="1363139" y="538336"/>
                </a:moveTo>
                <a:lnTo>
                  <a:pt x="1308989" y="547624"/>
                </a:lnTo>
                <a:lnTo>
                  <a:pt x="1303655" y="555117"/>
                </a:lnTo>
                <a:lnTo>
                  <a:pt x="1305052" y="562991"/>
                </a:lnTo>
                <a:lnTo>
                  <a:pt x="1306321" y="570865"/>
                </a:lnTo>
                <a:lnTo>
                  <a:pt x="1313814" y="576199"/>
                </a:lnTo>
                <a:lnTo>
                  <a:pt x="1425161" y="557149"/>
                </a:lnTo>
                <a:lnTo>
                  <a:pt x="1413256" y="557149"/>
                </a:lnTo>
                <a:lnTo>
                  <a:pt x="1409827" y="555879"/>
                </a:lnTo>
                <a:lnTo>
                  <a:pt x="1411013" y="552704"/>
                </a:lnTo>
                <a:lnTo>
                  <a:pt x="1407160" y="552704"/>
                </a:lnTo>
                <a:lnTo>
                  <a:pt x="1401471" y="545719"/>
                </a:lnTo>
                <a:lnTo>
                  <a:pt x="1382775" y="545719"/>
                </a:lnTo>
                <a:lnTo>
                  <a:pt x="1363139" y="538336"/>
                </a:lnTo>
                <a:close/>
              </a:path>
              <a:path w="1445259" h="576579">
                <a:moveTo>
                  <a:pt x="1419987" y="528701"/>
                </a:moveTo>
                <a:lnTo>
                  <a:pt x="1409827" y="555879"/>
                </a:lnTo>
                <a:lnTo>
                  <a:pt x="1413256" y="557149"/>
                </a:lnTo>
                <a:lnTo>
                  <a:pt x="1423542" y="529971"/>
                </a:lnTo>
                <a:lnTo>
                  <a:pt x="1419987" y="528701"/>
                </a:lnTo>
                <a:close/>
              </a:path>
              <a:path w="1445259" h="576579">
                <a:moveTo>
                  <a:pt x="1424878" y="528701"/>
                </a:moveTo>
                <a:lnTo>
                  <a:pt x="1419987" y="528701"/>
                </a:lnTo>
                <a:lnTo>
                  <a:pt x="1423542" y="529971"/>
                </a:lnTo>
                <a:lnTo>
                  <a:pt x="1413256" y="557149"/>
                </a:lnTo>
                <a:lnTo>
                  <a:pt x="1425161" y="557149"/>
                </a:lnTo>
                <a:lnTo>
                  <a:pt x="1445260" y="553720"/>
                </a:lnTo>
                <a:lnTo>
                  <a:pt x="1424878" y="528701"/>
                </a:lnTo>
                <a:close/>
              </a:path>
              <a:path w="1445259" h="576579">
                <a:moveTo>
                  <a:pt x="1415922" y="529336"/>
                </a:moveTo>
                <a:lnTo>
                  <a:pt x="1391519" y="533497"/>
                </a:lnTo>
                <a:lnTo>
                  <a:pt x="1407160" y="552704"/>
                </a:lnTo>
                <a:lnTo>
                  <a:pt x="1415922" y="529336"/>
                </a:lnTo>
                <a:close/>
              </a:path>
              <a:path w="1445259" h="576579">
                <a:moveTo>
                  <a:pt x="1419749" y="529336"/>
                </a:moveTo>
                <a:lnTo>
                  <a:pt x="1415922" y="529336"/>
                </a:lnTo>
                <a:lnTo>
                  <a:pt x="1407160" y="552704"/>
                </a:lnTo>
                <a:lnTo>
                  <a:pt x="1411013" y="552704"/>
                </a:lnTo>
                <a:lnTo>
                  <a:pt x="1419749" y="529336"/>
                </a:lnTo>
                <a:close/>
              </a:path>
              <a:path w="1445259" h="576579">
                <a:moveTo>
                  <a:pt x="1387060" y="534257"/>
                </a:moveTo>
                <a:lnTo>
                  <a:pt x="1363139" y="538336"/>
                </a:lnTo>
                <a:lnTo>
                  <a:pt x="1382775" y="545719"/>
                </a:lnTo>
                <a:lnTo>
                  <a:pt x="1387060" y="534257"/>
                </a:lnTo>
                <a:close/>
              </a:path>
              <a:path w="1445259" h="576579">
                <a:moveTo>
                  <a:pt x="1391519" y="533497"/>
                </a:moveTo>
                <a:lnTo>
                  <a:pt x="1387060" y="534257"/>
                </a:lnTo>
                <a:lnTo>
                  <a:pt x="1382775" y="545719"/>
                </a:lnTo>
                <a:lnTo>
                  <a:pt x="1401471" y="545719"/>
                </a:lnTo>
                <a:lnTo>
                  <a:pt x="1391519" y="533497"/>
                </a:lnTo>
                <a:close/>
              </a:path>
              <a:path w="1445259" h="576579">
                <a:moveTo>
                  <a:pt x="1311529" y="488061"/>
                </a:moveTo>
                <a:lnTo>
                  <a:pt x="1301368" y="515112"/>
                </a:lnTo>
                <a:lnTo>
                  <a:pt x="1363139" y="538336"/>
                </a:lnTo>
                <a:lnTo>
                  <a:pt x="1387060" y="534257"/>
                </a:lnTo>
                <a:lnTo>
                  <a:pt x="1388658" y="529983"/>
                </a:lnTo>
                <a:lnTo>
                  <a:pt x="1373376" y="511217"/>
                </a:lnTo>
                <a:lnTo>
                  <a:pt x="1311529" y="488061"/>
                </a:lnTo>
                <a:close/>
              </a:path>
              <a:path w="1445259" h="576579">
                <a:moveTo>
                  <a:pt x="1351914" y="449326"/>
                </a:moveTo>
                <a:lnTo>
                  <a:pt x="1339468" y="459486"/>
                </a:lnTo>
                <a:lnTo>
                  <a:pt x="1338580" y="468630"/>
                </a:lnTo>
                <a:lnTo>
                  <a:pt x="1343660" y="474726"/>
                </a:lnTo>
                <a:lnTo>
                  <a:pt x="1373376" y="511217"/>
                </a:lnTo>
                <a:lnTo>
                  <a:pt x="1392936" y="518541"/>
                </a:lnTo>
                <a:lnTo>
                  <a:pt x="1388658" y="529983"/>
                </a:lnTo>
                <a:lnTo>
                  <a:pt x="1391519" y="533497"/>
                </a:lnTo>
                <a:lnTo>
                  <a:pt x="1415922" y="529336"/>
                </a:lnTo>
                <a:lnTo>
                  <a:pt x="1419749" y="529336"/>
                </a:lnTo>
                <a:lnTo>
                  <a:pt x="1419987" y="528701"/>
                </a:lnTo>
                <a:lnTo>
                  <a:pt x="1424878" y="528701"/>
                </a:lnTo>
                <a:lnTo>
                  <a:pt x="1361059" y="450342"/>
                </a:lnTo>
                <a:lnTo>
                  <a:pt x="1351914" y="449326"/>
                </a:lnTo>
                <a:close/>
              </a:path>
              <a:path w="1445259" h="576579">
                <a:moveTo>
                  <a:pt x="1373376" y="511217"/>
                </a:moveTo>
                <a:lnTo>
                  <a:pt x="1388658" y="529983"/>
                </a:lnTo>
                <a:lnTo>
                  <a:pt x="1392936" y="518541"/>
                </a:lnTo>
                <a:lnTo>
                  <a:pt x="1373376" y="511217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93944" y="3607180"/>
            <a:ext cx="1410970" cy="707390"/>
          </a:xfrm>
          <a:custGeom>
            <a:avLst/>
            <a:gdLst/>
            <a:ahLst/>
            <a:cxnLst/>
            <a:rect l="l" t="t" r="r" b="b"/>
            <a:pathLst>
              <a:path w="1410970" h="707389">
                <a:moveTo>
                  <a:pt x="78104" y="643051"/>
                </a:moveTo>
                <a:lnTo>
                  <a:pt x="0" y="681088"/>
                </a:lnTo>
                <a:lnTo>
                  <a:pt x="12700" y="707123"/>
                </a:lnTo>
                <a:lnTo>
                  <a:pt x="90804" y="669074"/>
                </a:lnTo>
                <a:lnTo>
                  <a:pt x="78104" y="643051"/>
                </a:lnTo>
                <a:close/>
              </a:path>
              <a:path w="1410970" h="707389">
                <a:moveTo>
                  <a:pt x="182244" y="592315"/>
                </a:moveTo>
                <a:lnTo>
                  <a:pt x="104139" y="630364"/>
                </a:lnTo>
                <a:lnTo>
                  <a:pt x="116839" y="656399"/>
                </a:lnTo>
                <a:lnTo>
                  <a:pt x="194944" y="618350"/>
                </a:lnTo>
                <a:lnTo>
                  <a:pt x="182244" y="592315"/>
                </a:lnTo>
                <a:close/>
              </a:path>
              <a:path w="1410970" h="707389">
                <a:moveTo>
                  <a:pt x="286384" y="541591"/>
                </a:moveTo>
                <a:lnTo>
                  <a:pt x="208279" y="579640"/>
                </a:lnTo>
                <a:lnTo>
                  <a:pt x="220979" y="605675"/>
                </a:lnTo>
                <a:lnTo>
                  <a:pt x="299084" y="567626"/>
                </a:lnTo>
                <a:lnTo>
                  <a:pt x="286384" y="541591"/>
                </a:lnTo>
                <a:close/>
              </a:path>
              <a:path w="1410970" h="707389">
                <a:moveTo>
                  <a:pt x="390525" y="490867"/>
                </a:moveTo>
                <a:lnTo>
                  <a:pt x="312419" y="528916"/>
                </a:lnTo>
                <a:lnTo>
                  <a:pt x="325119" y="554939"/>
                </a:lnTo>
                <a:lnTo>
                  <a:pt x="403097" y="516902"/>
                </a:lnTo>
                <a:lnTo>
                  <a:pt x="390525" y="490867"/>
                </a:lnTo>
                <a:close/>
              </a:path>
              <a:path w="1410970" h="707389">
                <a:moveTo>
                  <a:pt x="494538" y="440143"/>
                </a:moveTo>
                <a:lnTo>
                  <a:pt x="416559" y="478180"/>
                </a:lnTo>
                <a:lnTo>
                  <a:pt x="429132" y="504215"/>
                </a:lnTo>
                <a:lnTo>
                  <a:pt x="507238" y="466166"/>
                </a:lnTo>
                <a:lnTo>
                  <a:pt x="494538" y="440143"/>
                </a:lnTo>
                <a:close/>
              </a:path>
              <a:path w="1410970" h="707389">
                <a:moveTo>
                  <a:pt x="598677" y="389407"/>
                </a:moveTo>
                <a:lnTo>
                  <a:pt x="520572" y="427456"/>
                </a:lnTo>
                <a:lnTo>
                  <a:pt x="533272" y="453491"/>
                </a:lnTo>
                <a:lnTo>
                  <a:pt x="611377" y="415442"/>
                </a:lnTo>
                <a:lnTo>
                  <a:pt x="598677" y="389407"/>
                </a:lnTo>
                <a:close/>
              </a:path>
              <a:path w="1410970" h="707389">
                <a:moveTo>
                  <a:pt x="702817" y="338683"/>
                </a:moveTo>
                <a:lnTo>
                  <a:pt x="624713" y="376732"/>
                </a:lnTo>
                <a:lnTo>
                  <a:pt x="637413" y="402755"/>
                </a:lnTo>
                <a:lnTo>
                  <a:pt x="715517" y="364718"/>
                </a:lnTo>
                <a:lnTo>
                  <a:pt x="702817" y="338683"/>
                </a:lnTo>
                <a:close/>
              </a:path>
              <a:path w="1410970" h="707389">
                <a:moveTo>
                  <a:pt x="806957" y="287959"/>
                </a:moveTo>
                <a:lnTo>
                  <a:pt x="728852" y="325996"/>
                </a:lnTo>
                <a:lnTo>
                  <a:pt x="741552" y="352031"/>
                </a:lnTo>
                <a:lnTo>
                  <a:pt x="819657" y="313982"/>
                </a:lnTo>
                <a:lnTo>
                  <a:pt x="806957" y="287959"/>
                </a:lnTo>
                <a:close/>
              </a:path>
              <a:path w="1410970" h="707389">
                <a:moveTo>
                  <a:pt x="911097" y="237236"/>
                </a:moveTo>
                <a:lnTo>
                  <a:pt x="832992" y="275272"/>
                </a:lnTo>
                <a:lnTo>
                  <a:pt x="845692" y="301307"/>
                </a:lnTo>
                <a:lnTo>
                  <a:pt x="923797" y="263271"/>
                </a:lnTo>
                <a:lnTo>
                  <a:pt x="911097" y="237236"/>
                </a:lnTo>
                <a:close/>
              </a:path>
              <a:path w="1410970" h="707389">
                <a:moveTo>
                  <a:pt x="1015238" y="186563"/>
                </a:moveTo>
                <a:lnTo>
                  <a:pt x="937132" y="224536"/>
                </a:lnTo>
                <a:lnTo>
                  <a:pt x="949832" y="250571"/>
                </a:lnTo>
                <a:lnTo>
                  <a:pt x="1027938" y="212471"/>
                </a:lnTo>
                <a:lnTo>
                  <a:pt x="1015238" y="186563"/>
                </a:lnTo>
                <a:close/>
              </a:path>
              <a:path w="1410970" h="707389">
                <a:moveTo>
                  <a:pt x="1119377" y="135763"/>
                </a:moveTo>
                <a:lnTo>
                  <a:pt x="1041272" y="173863"/>
                </a:lnTo>
                <a:lnTo>
                  <a:pt x="1053972" y="199898"/>
                </a:lnTo>
                <a:lnTo>
                  <a:pt x="1132077" y="161798"/>
                </a:lnTo>
                <a:lnTo>
                  <a:pt x="1119377" y="135763"/>
                </a:lnTo>
                <a:close/>
              </a:path>
              <a:path w="1410970" h="707389">
                <a:moveTo>
                  <a:pt x="1223517" y="85090"/>
                </a:moveTo>
                <a:lnTo>
                  <a:pt x="1145412" y="123063"/>
                </a:lnTo>
                <a:lnTo>
                  <a:pt x="1158112" y="149098"/>
                </a:lnTo>
                <a:lnTo>
                  <a:pt x="1236090" y="111125"/>
                </a:lnTo>
                <a:lnTo>
                  <a:pt x="1223517" y="85090"/>
                </a:lnTo>
                <a:close/>
              </a:path>
              <a:path w="1410970" h="707389">
                <a:moveTo>
                  <a:pt x="1358875" y="35201"/>
                </a:moveTo>
                <a:lnTo>
                  <a:pt x="1312290" y="104775"/>
                </a:lnTo>
                <a:lnTo>
                  <a:pt x="1314196" y="113792"/>
                </a:lnTo>
                <a:lnTo>
                  <a:pt x="1327403" y="122682"/>
                </a:lnTo>
                <a:lnTo>
                  <a:pt x="1336421" y="120904"/>
                </a:lnTo>
                <a:lnTo>
                  <a:pt x="1340865" y="114173"/>
                </a:lnTo>
                <a:lnTo>
                  <a:pt x="1385420" y="47625"/>
                </a:lnTo>
                <a:lnTo>
                  <a:pt x="1366265" y="47625"/>
                </a:lnTo>
                <a:lnTo>
                  <a:pt x="1360256" y="35306"/>
                </a:lnTo>
                <a:lnTo>
                  <a:pt x="1358875" y="35201"/>
                </a:lnTo>
                <a:close/>
              </a:path>
              <a:path w="1410970" h="707389">
                <a:moveTo>
                  <a:pt x="1327657" y="34290"/>
                </a:moveTo>
                <a:lnTo>
                  <a:pt x="1249552" y="72390"/>
                </a:lnTo>
                <a:lnTo>
                  <a:pt x="1262126" y="98425"/>
                </a:lnTo>
                <a:lnTo>
                  <a:pt x="1340230" y="60325"/>
                </a:lnTo>
                <a:lnTo>
                  <a:pt x="1327657" y="34290"/>
                </a:lnTo>
                <a:close/>
              </a:path>
              <a:path w="1410970" h="707389">
                <a:moveTo>
                  <a:pt x="1360256" y="35306"/>
                </a:moveTo>
                <a:lnTo>
                  <a:pt x="1366265" y="47625"/>
                </a:lnTo>
                <a:lnTo>
                  <a:pt x="1387902" y="37084"/>
                </a:lnTo>
                <a:lnTo>
                  <a:pt x="1383664" y="37084"/>
                </a:lnTo>
                <a:lnTo>
                  <a:pt x="1360256" y="35306"/>
                </a:lnTo>
                <a:close/>
              </a:path>
              <a:path w="1410970" h="707389">
                <a:moveTo>
                  <a:pt x="1403827" y="9525"/>
                </a:moveTo>
                <a:lnTo>
                  <a:pt x="1378457" y="9525"/>
                </a:lnTo>
                <a:lnTo>
                  <a:pt x="1391030" y="35560"/>
                </a:lnTo>
                <a:lnTo>
                  <a:pt x="1366265" y="47625"/>
                </a:lnTo>
                <a:lnTo>
                  <a:pt x="1385420" y="47625"/>
                </a:lnTo>
                <a:lnTo>
                  <a:pt x="1410588" y="10033"/>
                </a:lnTo>
                <a:lnTo>
                  <a:pt x="1403827" y="9525"/>
                </a:lnTo>
                <a:close/>
              </a:path>
              <a:path w="1410970" h="707389">
                <a:moveTo>
                  <a:pt x="1372742" y="14478"/>
                </a:moveTo>
                <a:lnTo>
                  <a:pt x="1359644" y="34051"/>
                </a:lnTo>
                <a:lnTo>
                  <a:pt x="1360256" y="35306"/>
                </a:lnTo>
                <a:lnTo>
                  <a:pt x="1383664" y="37084"/>
                </a:lnTo>
                <a:lnTo>
                  <a:pt x="1372742" y="14478"/>
                </a:lnTo>
                <a:close/>
              </a:path>
              <a:path w="1410970" h="707389">
                <a:moveTo>
                  <a:pt x="1380849" y="14478"/>
                </a:moveTo>
                <a:lnTo>
                  <a:pt x="1372742" y="14478"/>
                </a:lnTo>
                <a:lnTo>
                  <a:pt x="1383664" y="37084"/>
                </a:lnTo>
                <a:lnTo>
                  <a:pt x="1387902" y="37084"/>
                </a:lnTo>
                <a:lnTo>
                  <a:pt x="1391030" y="35560"/>
                </a:lnTo>
                <a:lnTo>
                  <a:pt x="1380849" y="14478"/>
                </a:lnTo>
                <a:close/>
              </a:path>
              <a:path w="1410970" h="707389">
                <a:moveTo>
                  <a:pt x="1359644" y="34051"/>
                </a:moveTo>
                <a:lnTo>
                  <a:pt x="1358875" y="35201"/>
                </a:lnTo>
                <a:lnTo>
                  <a:pt x="1360256" y="35306"/>
                </a:lnTo>
                <a:lnTo>
                  <a:pt x="1359644" y="34051"/>
                </a:lnTo>
                <a:close/>
              </a:path>
              <a:path w="1410970" h="707389">
                <a:moveTo>
                  <a:pt x="1277492" y="0"/>
                </a:moveTo>
                <a:lnTo>
                  <a:pt x="1270634" y="5969"/>
                </a:lnTo>
                <a:lnTo>
                  <a:pt x="1269364" y="21971"/>
                </a:lnTo>
                <a:lnTo>
                  <a:pt x="1275333" y="28956"/>
                </a:lnTo>
                <a:lnTo>
                  <a:pt x="1283334" y="29464"/>
                </a:lnTo>
                <a:lnTo>
                  <a:pt x="1358875" y="35201"/>
                </a:lnTo>
                <a:lnTo>
                  <a:pt x="1359644" y="34051"/>
                </a:lnTo>
                <a:lnTo>
                  <a:pt x="1353565" y="21590"/>
                </a:lnTo>
                <a:lnTo>
                  <a:pt x="1378457" y="9525"/>
                </a:lnTo>
                <a:lnTo>
                  <a:pt x="1403827" y="9525"/>
                </a:lnTo>
                <a:lnTo>
                  <a:pt x="1277492" y="0"/>
                </a:lnTo>
                <a:close/>
              </a:path>
              <a:path w="1410970" h="707389">
                <a:moveTo>
                  <a:pt x="1378457" y="9525"/>
                </a:moveTo>
                <a:lnTo>
                  <a:pt x="1353565" y="21590"/>
                </a:lnTo>
                <a:lnTo>
                  <a:pt x="1359644" y="34051"/>
                </a:lnTo>
                <a:lnTo>
                  <a:pt x="1372742" y="14478"/>
                </a:lnTo>
                <a:lnTo>
                  <a:pt x="1380849" y="14478"/>
                </a:lnTo>
                <a:lnTo>
                  <a:pt x="1378457" y="9525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23772" y="3003804"/>
            <a:ext cx="1152525" cy="1112520"/>
          </a:xfrm>
          <a:custGeom>
            <a:avLst/>
            <a:gdLst/>
            <a:ahLst/>
            <a:cxnLst/>
            <a:rect l="l" t="t" r="r" b="b"/>
            <a:pathLst>
              <a:path w="1152525" h="1112520">
                <a:moveTo>
                  <a:pt x="576072" y="0"/>
                </a:moveTo>
                <a:lnTo>
                  <a:pt x="526369" y="2041"/>
                </a:lnTo>
                <a:lnTo>
                  <a:pt x="477839" y="8055"/>
                </a:lnTo>
                <a:lnTo>
                  <a:pt x="430657" y="17875"/>
                </a:lnTo>
                <a:lnTo>
                  <a:pt x="384993" y="31333"/>
                </a:lnTo>
                <a:lnTo>
                  <a:pt x="341022" y="48262"/>
                </a:lnTo>
                <a:lnTo>
                  <a:pt x="298917" y="68496"/>
                </a:lnTo>
                <a:lnTo>
                  <a:pt x="258850" y="91867"/>
                </a:lnTo>
                <a:lnTo>
                  <a:pt x="220994" y="118208"/>
                </a:lnTo>
                <a:lnTo>
                  <a:pt x="185522" y="147353"/>
                </a:lnTo>
                <a:lnTo>
                  <a:pt x="152608" y="179134"/>
                </a:lnTo>
                <a:lnTo>
                  <a:pt x="122424" y="213385"/>
                </a:lnTo>
                <a:lnTo>
                  <a:pt x="95144" y="249939"/>
                </a:lnTo>
                <a:lnTo>
                  <a:pt x="70939" y="288628"/>
                </a:lnTo>
                <a:lnTo>
                  <a:pt x="49984" y="329286"/>
                </a:lnTo>
                <a:lnTo>
                  <a:pt x="32451" y="371745"/>
                </a:lnTo>
                <a:lnTo>
                  <a:pt x="18513" y="415839"/>
                </a:lnTo>
                <a:lnTo>
                  <a:pt x="8343" y="461401"/>
                </a:lnTo>
                <a:lnTo>
                  <a:pt x="2114" y="508263"/>
                </a:lnTo>
                <a:lnTo>
                  <a:pt x="0" y="556259"/>
                </a:lnTo>
                <a:lnTo>
                  <a:pt x="2114" y="604256"/>
                </a:lnTo>
                <a:lnTo>
                  <a:pt x="8343" y="651118"/>
                </a:lnTo>
                <a:lnTo>
                  <a:pt x="18513" y="696680"/>
                </a:lnTo>
                <a:lnTo>
                  <a:pt x="32451" y="740774"/>
                </a:lnTo>
                <a:lnTo>
                  <a:pt x="49984" y="783233"/>
                </a:lnTo>
                <a:lnTo>
                  <a:pt x="70939" y="823891"/>
                </a:lnTo>
                <a:lnTo>
                  <a:pt x="95144" y="862580"/>
                </a:lnTo>
                <a:lnTo>
                  <a:pt x="122424" y="899134"/>
                </a:lnTo>
                <a:lnTo>
                  <a:pt x="152608" y="933385"/>
                </a:lnTo>
                <a:lnTo>
                  <a:pt x="185522" y="965166"/>
                </a:lnTo>
                <a:lnTo>
                  <a:pt x="220994" y="994311"/>
                </a:lnTo>
                <a:lnTo>
                  <a:pt x="258850" y="1020652"/>
                </a:lnTo>
                <a:lnTo>
                  <a:pt x="298917" y="1044023"/>
                </a:lnTo>
                <a:lnTo>
                  <a:pt x="341022" y="1064257"/>
                </a:lnTo>
                <a:lnTo>
                  <a:pt x="384993" y="1081186"/>
                </a:lnTo>
                <a:lnTo>
                  <a:pt x="430657" y="1094644"/>
                </a:lnTo>
                <a:lnTo>
                  <a:pt x="477839" y="1104464"/>
                </a:lnTo>
                <a:lnTo>
                  <a:pt x="526369" y="1110478"/>
                </a:lnTo>
                <a:lnTo>
                  <a:pt x="576072" y="1112520"/>
                </a:lnTo>
                <a:lnTo>
                  <a:pt x="625774" y="1110478"/>
                </a:lnTo>
                <a:lnTo>
                  <a:pt x="674304" y="1104464"/>
                </a:lnTo>
                <a:lnTo>
                  <a:pt x="721486" y="1094644"/>
                </a:lnTo>
                <a:lnTo>
                  <a:pt x="767150" y="1081186"/>
                </a:lnTo>
                <a:lnTo>
                  <a:pt x="811121" y="1064257"/>
                </a:lnTo>
                <a:lnTo>
                  <a:pt x="853226" y="1044023"/>
                </a:lnTo>
                <a:lnTo>
                  <a:pt x="893293" y="1020652"/>
                </a:lnTo>
                <a:lnTo>
                  <a:pt x="931149" y="994311"/>
                </a:lnTo>
                <a:lnTo>
                  <a:pt x="966621" y="965166"/>
                </a:lnTo>
                <a:lnTo>
                  <a:pt x="999535" y="933385"/>
                </a:lnTo>
                <a:lnTo>
                  <a:pt x="1029719" y="899134"/>
                </a:lnTo>
                <a:lnTo>
                  <a:pt x="1056999" y="862580"/>
                </a:lnTo>
                <a:lnTo>
                  <a:pt x="1081204" y="823891"/>
                </a:lnTo>
                <a:lnTo>
                  <a:pt x="1102159" y="783233"/>
                </a:lnTo>
                <a:lnTo>
                  <a:pt x="1119692" y="740774"/>
                </a:lnTo>
                <a:lnTo>
                  <a:pt x="1133630" y="696680"/>
                </a:lnTo>
                <a:lnTo>
                  <a:pt x="1143800" y="651118"/>
                </a:lnTo>
                <a:lnTo>
                  <a:pt x="1150029" y="604256"/>
                </a:lnTo>
                <a:lnTo>
                  <a:pt x="1152144" y="556259"/>
                </a:lnTo>
                <a:lnTo>
                  <a:pt x="1150029" y="508263"/>
                </a:lnTo>
                <a:lnTo>
                  <a:pt x="1143800" y="461401"/>
                </a:lnTo>
                <a:lnTo>
                  <a:pt x="1133630" y="415839"/>
                </a:lnTo>
                <a:lnTo>
                  <a:pt x="1119692" y="371745"/>
                </a:lnTo>
                <a:lnTo>
                  <a:pt x="1102159" y="329286"/>
                </a:lnTo>
                <a:lnTo>
                  <a:pt x="1081204" y="288628"/>
                </a:lnTo>
                <a:lnTo>
                  <a:pt x="1056999" y="249939"/>
                </a:lnTo>
                <a:lnTo>
                  <a:pt x="1029719" y="213385"/>
                </a:lnTo>
                <a:lnTo>
                  <a:pt x="999535" y="179134"/>
                </a:lnTo>
                <a:lnTo>
                  <a:pt x="966621" y="147353"/>
                </a:lnTo>
                <a:lnTo>
                  <a:pt x="931149" y="118208"/>
                </a:lnTo>
                <a:lnTo>
                  <a:pt x="893293" y="91867"/>
                </a:lnTo>
                <a:lnTo>
                  <a:pt x="853226" y="68496"/>
                </a:lnTo>
                <a:lnTo>
                  <a:pt x="811121" y="48262"/>
                </a:lnTo>
                <a:lnTo>
                  <a:pt x="767150" y="31333"/>
                </a:lnTo>
                <a:lnTo>
                  <a:pt x="721486" y="17875"/>
                </a:lnTo>
                <a:lnTo>
                  <a:pt x="674304" y="8055"/>
                </a:lnTo>
                <a:lnTo>
                  <a:pt x="625774" y="2041"/>
                </a:lnTo>
                <a:lnTo>
                  <a:pt x="576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43989" y="3402025"/>
            <a:ext cx="7112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标签化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947916" y="2967227"/>
            <a:ext cx="1152525" cy="1114425"/>
          </a:xfrm>
          <a:custGeom>
            <a:avLst/>
            <a:gdLst/>
            <a:ahLst/>
            <a:cxnLst/>
            <a:rect l="l" t="t" r="r" b="b"/>
            <a:pathLst>
              <a:path w="1152525" h="1114425">
                <a:moveTo>
                  <a:pt x="576072" y="0"/>
                </a:moveTo>
                <a:lnTo>
                  <a:pt x="526369" y="2044"/>
                </a:lnTo>
                <a:lnTo>
                  <a:pt x="477839" y="8068"/>
                </a:lnTo>
                <a:lnTo>
                  <a:pt x="430657" y="17902"/>
                </a:lnTo>
                <a:lnTo>
                  <a:pt x="384993" y="31380"/>
                </a:lnTo>
                <a:lnTo>
                  <a:pt x="341022" y="48334"/>
                </a:lnTo>
                <a:lnTo>
                  <a:pt x="298917" y="68597"/>
                </a:lnTo>
                <a:lnTo>
                  <a:pt x="258850" y="92003"/>
                </a:lnTo>
                <a:lnTo>
                  <a:pt x="220994" y="118382"/>
                </a:lnTo>
                <a:lnTo>
                  <a:pt x="185522" y="147569"/>
                </a:lnTo>
                <a:lnTo>
                  <a:pt x="152608" y="179396"/>
                </a:lnTo>
                <a:lnTo>
                  <a:pt x="122424" y="213695"/>
                </a:lnTo>
                <a:lnTo>
                  <a:pt x="95144" y="250299"/>
                </a:lnTo>
                <a:lnTo>
                  <a:pt x="70939" y="289041"/>
                </a:lnTo>
                <a:lnTo>
                  <a:pt x="49984" y="329754"/>
                </a:lnTo>
                <a:lnTo>
                  <a:pt x="32451" y="372270"/>
                </a:lnTo>
                <a:lnTo>
                  <a:pt x="18513" y="416422"/>
                </a:lnTo>
                <a:lnTo>
                  <a:pt x="8343" y="462043"/>
                </a:lnTo>
                <a:lnTo>
                  <a:pt x="2114" y="508965"/>
                </a:lnTo>
                <a:lnTo>
                  <a:pt x="0" y="557022"/>
                </a:lnTo>
                <a:lnTo>
                  <a:pt x="2114" y="605078"/>
                </a:lnTo>
                <a:lnTo>
                  <a:pt x="8343" y="652000"/>
                </a:lnTo>
                <a:lnTo>
                  <a:pt x="18513" y="697621"/>
                </a:lnTo>
                <a:lnTo>
                  <a:pt x="32451" y="741773"/>
                </a:lnTo>
                <a:lnTo>
                  <a:pt x="49984" y="784289"/>
                </a:lnTo>
                <a:lnTo>
                  <a:pt x="70939" y="825002"/>
                </a:lnTo>
                <a:lnTo>
                  <a:pt x="95144" y="863744"/>
                </a:lnTo>
                <a:lnTo>
                  <a:pt x="122424" y="900348"/>
                </a:lnTo>
                <a:lnTo>
                  <a:pt x="152608" y="934647"/>
                </a:lnTo>
                <a:lnTo>
                  <a:pt x="185522" y="966474"/>
                </a:lnTo>
                <a:lnTo>
                  <a:pt x="220994" y="995661"/>
                </a:lnTo>
                <a:lnTo>
                  <a:pt x="258850" y="1022040"/>
                </a:lnTo>
                <a:lnTo>
                  <a:pt x="298917" y="1045446"/>
                </a:lnTo>
                <a:lnTo>
                  <a:pt x="341022" y="1065709"/>
                </a:lnTo>
                <a:lnTo>
                  <a:pt x="384993" y="1082663"/>
                </a:lnTo>
                <a:lnTo>
                  <a:pt x="430657" y="1096141"/>
                </a:lnTo>
                <a:lnTo>
                  <a:pt x="477839" y="1105975"/>
                </a:lnTo>
                <a:lnTo>
                  <a:pt x="526369" y="1111999"/>
                </a:lnTo>
                <a:lnTo>
                  <a:pt x="576072" y="1114044"/>
                </a:lnTo>
                <a:lnTo>
                  <a:pt x="625774" y="1111999"/>
                </a:lnTo>
                <a:lnTo>
                  <a:pt x="674304" y="1105975"/>
                </a:lnTo>
                <a:lnTo>
                  <a:pt x="721486" y="1096141"/>
                </a:lnTo>
                <a:lnTo>
                  <a:pt x="767150" y="1082663"/>
                </a:lnTo>
                <a:lnTo>
                  <a:pt x="811121" y="1065709"/>
                </a:lnTo>
                <a:lnTo>
                  <a:pt x="853226" y="1045446"/>
                </a:lnTo>
                <a:lnTo>
                  <a:pt x="893293" y="1022040"/>
                </a:lnTo>
                <a:lnTo>
                  <a:pt x="931149" y="995661"/>
                </a:lnTo>
                <a:lnTo>
                  <a:pt x="966621" y="966474"/>
                </a:lnTo>
                <a:lnTo>
                  <a:pt x="999535" y="934647"/>
                </a:lnTo>
                <a:lnTo>
                  <a:pt x="1029719" y="900348"/>
                </a:lnTo>
                <a:lnTo>
                  <a:pt x="1056999" y="863744"/>
                </a:lnTo>
                <a:lnTo>
                  <a:pt x="1081204" y="825002"/>
                </a:lnTo>
                <a:lnTo>
                  <a:pt x="1102159" y="784289"/>
                </a:lnTo>
                <a:lnTo>
                  <a:pt x="1119692" y="741773"/>
                </a:lnTo>
                <a:lnTo>
                  <a:pt x="1133630" y="697621"/>
                </a:lnTo>
                <a:lnTo>
                  <a:pt x="1143800" y="652000"/>
                </a:lnTo>
                <a:lnTo>
                  <a:pt x="1150029" y="605078"/>
                </a:lnTo>
                <a:lnTo>
                  <a:pt x="1152143" y="557022"/>
                </a:lnTo>
                <a:lnTo>
                  <a:pt x="1150029" y="508965"/>
                </a:lnTo>
                <a:lnTo>
                  <a:pt x="1143800" y="462043"/>
                </a:lnTo>
                <a:lnTo>
                  <a:pt x="1133630" y="416422"/>
                </a:lnTo>
                <a:lnTo>
                  <a:pt x="1119692" y="372270"/>
                </a:lnTo>
                <a:lnTo>
                  <a:pt x="1102159" y="329754"/>
                </a:lnTo>
                <a:lnTo>
                  <a:pt x="1081204" y="289041"/>
                </a:lnTo>
                <a:lnTo>
                  <a:pt x="1056999" y="250299"/>
                </a:lnTo>
                <a:lnTo>
                  <a:pt x="1029719" y="213695"/>
                </a:lnTo>
                <a:lnTo>
                  <a:pt x="999535" y="179396"/>
                </a:lnTo>
                <a:lnTo>
                  <a:pt x="966621" y="147569"/>
                </a:lnTo>
                <a:lnTo>
                  <a:pt x="931149" y="118382"/>
                </a:lnTo>
                <a:lnTo>
                  <a:pt x="893293" y="92003"/>
                </a:lnTo>
                <a:lnTo>
                  <a:pt x="853226" y="68597"/>
                </a:lnTo>
                <a:lnTo>
                  <a:pt x="811121" y="48334"/>
                </a:lnTo>
                <a:lnTo>
                  <a:pt x="767150" y="31380"/>
                </a:lnTo>
                <a:lnTo>
                  <a:pt x="721486" y="17902"/>
                </a:lnTo>
                <a:lnTo>
                  <a:pt x="674304" y="8068"/>
                </a:lnTo>
                <a:lnTo>
                  <a:pt x="625774" y="2044"/>
                </a:lnTo>
                <a:lnTo>
                  <a:pt x="57607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169657" y="3366261"/>
            <a:ext cx="711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社会化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652515" y="1203960"/>
            <a:ext cx="1071371" cy="1455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36108" y="4443984"/>
            <a:ext cx="3708400" cy="504825"/>
          </a:xfrm>
          <a:custGeom>
            <a:avLst/>
            <a:gdLst/>
            <a:ahLst/>
            <a:cxnLst/>
            <a:rect l="l" t="t" r="r" b="b"/>
            <a:pathLst>
              <a:path w="3708400" h="504825">
                <a:moveTo>
                  <a:pt x="0" y="504443"/>
                </a:moveTo>
                <a:lnTo>
                  <a:pt x="3707891" y="504443"/>
                </a:lnTo>
                <a:lnTo>
                  <a:pt x="3707891" y="0"/>
                </a:lnTo>
                <a:lnTo>
                  <a:pt x="0" y="0"/>
                </a:lnTo>
                <a:lnTo>
                  <a:pt x="0" y="504443"/>
                </a:lnTo>
                <a:close/>
              </a:path>
            </a:pathLst>
          </a:custGeom>
          <a:solidFill>
            <a:srgbClr val="F6B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452364" y="4555337"/>
            <a:ext cx="367537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不仅仅是参与行为，更是绿色理念</a:t>
            </a:r>
            <a:r>
              <a:rPr sz="1600" b="1" spc="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600" b="1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分享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72321" y="4957521"/>
            <a:ext cx="7048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latin typeface="Calibri" panose="020F0502020204030204"/>
                <a:cs typeface="Calibri" panose="020F0502020204030204"/>
              </a:rPr>
              <a:t>9</a:t>
            </a:r>
            <a:endParaRPr sz="7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79" y="144779"/>
            <a:ext cx="4678680" cy="828040"/>
          </a:xfrm>
          <a:custGeom>
            <a:avLst/>
            <a:gdLst/>
            <a:ahLst/>
            <a:cxnLst/>
            <a:rect l="l" t="t" r="r" b="b"/>
            <a:pathLst>
              <a:path w="4678680" h="828040">
                <a:moveTo>
                  <a:pt x="0" y="827532"/>
                </a:moveTo>
                <a:lnTo>
                  <a:pt x="4678680" y="827532"/>
                </a:lnTo>
                <a:lnTo>
                  <a:pt x="4678680" y="0"/>
                </a:lnTo>
                <a:lnTo>
                  <a:pt x="0" y="0"/>
                </a:lnTo>
                <a:lnTo>
                  <a:pt x="0" y="82753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30895" y="99060"/>
            <a:ext cx="1138427" cy="928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5071" y="1799844"/>
            <a:ext cx="4468368" cy="2316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58511" y="1799844"/>
            <a:ext cx="4090416" cy="2316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82470" y="4302658"/>
            <a:ext cx="5867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湖滨银泰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12381" y="4302658"/>
            <a:ext cx="4464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万象城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94233" y="471932"/>
            <a:ext cx="115633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6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执行方案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9831" y="1053083"/>
            <a:ext cx="2232660" cy="307975"/>
          </a:xfrm>
          <a:custGeom>
            <a:avLst/>
            <a:gdLst/>
            <a:ahLst/>
            <a:cxnLst/>
            <a:rect l="l" t="t" r="r" b="b"/>
            <a:pathLst>
              <a:path w="2232660" h="307975">
                <a:moveTo>
                  <a:pt x="0" y="307848"/>
                </a:moveTo>
                <a:lnTo>
                  <a:pt x="2232660" y="307848"/>
                </a:lnTo>
                <a:lnTo>
                  <a:pt x="2232660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8267" y="1078179"/>
            <a:ext cx="12738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杭州推荐集结点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90</a:t>
            </a:fld>
            <a:endParaRPr spc="-5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79" y="144779"/>
            <a:ext cx="4678680" cy="828040"/>
          </a:xfrm>
          <a:prstGeom prst="rect">
            <a:avLst/>
          </a:prstGeom>
          <a:solidFill>
            <a:srgbClr val="EBEBEB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00"/>
          </a:p>
          <a:p>
            <a:pPr marL="177165">
              <a:lnSpc>
                <a:spcPct val="100000"/>
              </a:lnSpc>
            </a:pPr>
            <a:r>
              <a:rPr sz="17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&gt;&gt;</a:t>
            </a:r>
            <a:r>
              <a:rPr sz="17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7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应急预案</a:t>
            </a:r>
            <a:endParaRPr sz="1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42771" y="1221994"/>
            <a:ext cx="2693035" cy="1118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停车位预留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41300" indent="-228600">
              <a:lnSpc>
                <a:spcPct val="100000"/>
              </a:lnSpc>
              <a:spcBef>
                <a:spcPts val="945"/>
              </a:spcBef>
              <a:buFont typeface="Meiryo" panose="020B0604030504040204" charset="-128"/>
              <a:buChar char="•"/>
              <a:tabLst>
                <a:tab pos="241935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提前沟通停车管理员预留车位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41300" indent="-228600">
              <a:lnSpc>
                <a:spcPct val="100000"/>
              </a:lnSpc>
              <a:spcBef>
                <a:spcPts val="950"/>
              </a:spcBef>
              <a:buFont typeface="Meiryo" panose="020B0604030504040204" charset="-128"/>
              <a:buChar char="•"/>
              <a:tabLst>
                <a:tab pos="241935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利用标桶占留车位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41300" indent="-228600">
              <a:lnSpc>
                <a:spcPct val="100000"/>
              </a:lnSpc>
              <a:spcBef>
                <a:spcPts val="950"/>
              </a:spcBef>
              <a:buFont typeface="Meiryo" panose="020B0604030504040204" charset="-128"/>
              <a:buChar char="•"/>
              <a:tabLst>
                <a:tab pos="241935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协调当地物业管理人员开辟停车空间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42771" y="2753995"/>
            <a:ext cx="3192780" cy="1097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微软雅黑" panose="020B0503020204020204" charset="-122"/>
                <a:cs typeface="微软雅黑" panose="020B0503020204020204" charset="-122"/>
              </a:rPr>
              <a:t>集结点雨雪天气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241300" indent="-228600">
              <a:lnSpc>
                <a:spcPct val="100000"/>
              </a:lnSpc>
              <a:spcBef>
                <a:spcPts val="970"/>
              </a:spcBef>
              <a:buFont typeface="Meiryo" panose="020B0604030504040204" charset="-128"/>
              <a:buChar char="•"/>
              <a:tabLst>
                <a:tab pos="241935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留备雨衣雨伞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41300" indent="-228600">
              <a:lnSpc>
                <a:spcPct val="100000"/>
              </a:lnSpc>
              <a:spcBef>
                <a:spcPts val="1025"/>
              </a:spcBef>
              <a:buFont typeface="Meiryo" panose="020B0604030504040204" charset="-128"/>
              <a:buChar char="•"/>
              <a:tabLst>
                <a:tab pos="241935" algn="l"/>
              </a:tabLst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附件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4S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店大厅作为临时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启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动仪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式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地点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  <a:p>
            <a:pPr marL="241300" indent="-228600">
              <a:lnSpc>
                <a:spcPct val="100000"/>
              </a:lnSpc>
              <a:spcBef>
                <a:spcPts val="1045"/>
              </a:spcBef>
              <a:buFont typeface="Meiryo" panose="020B0604030504040204" charset="-128"/>
              <a:buChar char="•"/>
              <a:tabLst>
                <a:tab pos="241935" algn="l"/>
              </a:tabLst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车队行进方式或路线依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据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天气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及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路况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可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适当</a:t>
            </a:r>
            <a:r>
              <a:rPr sz="1100" spc="-15" dirty="0">
                <a:latin typeface="微软雅黑" panose="020B0503020204020204" charset="-122"/>
                <a:cs typeface="微软雅黑" panose="020B0503020204020204" charset="-122"/>
              </a:rPr>
              <a:t>调</a:t>
            </a: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整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48071" y="2211323"/>
            <a:ext cx="2243328" cy="1630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91</a:t>
            </a:fld>
            <a:endParaRPr spc="-5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79" y="144779"/>
            <a:ext cx="4678680" cy="828040"/>
          </a:xfrm>
          <a:custGeom>
            <a:avLst/>
            <a:gdLst/>
            <a:ahLst/>
            <a:cxnLst/>
            <a:rect l="l" t="t" r="r" b="b"/>
            <a:pathLst>
              <a:path w="4678680" h="828040">
                <a:moveTo>
                  <a:pt x="0" y="827532"/>
                </a:moveTo>
                <a:lnTo>
                  <a:pt x="4678680" y="827532"/>
                </a:lnTo>
                <a:lnTo>
                  <a:pt x="4678680" y="0"/>
                </a:lnTo>
                <a:lnTo>
                  <a:pt x="0" y="0"/>
                </a:lnTo>
                <a:lnTo>
                  <a:pt x="0" y="82753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28431" y="160020"/>
            <a:ext cx="810768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0524" y="1499362"/>
            <a:ext cx="1929764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Thank</a:t>
            </a:r>
            <a:r>
              <a:rPr sz="3200" b="1" spc="-90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2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</a:rPr>
              <a:t>You!</a:t>
            </a:r>
            <a:endParaRPr sz="3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760"/>
              </a:lnSpc>
            </a:pPr>
            <a:fld id="{81D60167-4931-47E6-BA6A-407CBD079E47}" type="slidenum">
              <a:rPr spc="-5" dirty="0"/>
              <a:t>92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490524" y="2490343"/>
            <a:ext cx="25336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 panose="020F0502020204030204"/>
                <a:cs typeface="Calibri" panose="020F0502020204030204"/>
              </a:rPr>
              <a:t>For any questions, please</a:t>
            </a:r>
            <a:r>
              <a:rPr sz="1400" b="1" spc="-135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b="1" spc="-5" dirty="0">
                <a:latin typeface="Calibri" panose="020F0502020204030204"/>
                <a:cs typeface="Calibri" panose="020F0502020204030204"/>
              </a:rPr>
              <a:t>contact: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37301" y="3061843"/>
            <a:ext cx="207581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 panose="020F0502020204030204"/>
                <a:cs typeface="Calibri" panose="020F0502020204030204"/>
              </a:rPr>
              <a:t>E-mail:</a:t>
            </a:r>
            <a:r>
              <a:rPr sz="14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spc="-5" dirty="0">
                <a:latin typeface="Calibri" panose="020F0502020204030204"/>
                <a:cs typeface="Calibri" panose="020F0502020204030204"/>
                <a:hlinkClick r:id="rId3"/>
              </a:rPr>
              <a:t>554908664@qq.com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0524" y="2957042"/>
            <a:ext cx="895985" cy="662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9000"/>
              </a:lnSpc>
              <a:spcBef>
                <a:spcPts val="100"/>
              </a:spcBef>
            </a:pPr>
            <a:r>
              <a:rPr sz="1400" spc="-40" dirty="0">
                <a:latin typeface="Calibri" panose="020F0502020204030204"/>
                <a:cs typeface="Calibri" panose="020F0502020204030204"/>
              </a:rPr>
              <a:t>Tony </a:t>
            </a:r>
            <a:r>
              <a:rPr sz="1400" spc="-15" dirty="0">
                <a:latin typeface="Calibri" panose="020F0502020204030204"/>
                <a:cs typeface="Calibri" panose="020F0502020204030204"/>
              </a:rPr>
              <a:t>Wang  </a:t>
            </a:r>
            <a:r>
              <a:rPr sz="1400" spc="-30" dirty="0">
                <a:latin typeface="Calibri" panose="020F0502020204030204"/>
                <a:cs typeface="Calibri" panose="020F0502020204030204"/>
              </a:rPr>
              <a:t>Yang</a:t>
            </a:r>
            <a:r>
              <a:rPr sz="1400" spc="35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spc="-15" dirty="0">
                <a:latin typeface="Calibri" panose="020F0502020204030204"/>
                <a:cs typeface="Calibri" panose="020F0502020204030204"/>
              </a:rPr>
              <a:t>Yi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25325" y="2957042"/>
            <a:ext cx="1753870" cy="66294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1400" spc="-30" dirty="0">
                <a:latin typeface="Calibri" panose="020F0502020204030204"/>
                <a:cs typeface="Calibri" panose="020F0502020204030204"/>
              </a:rPr>
              <a:t>Tel: </a:t>
            </a:r>
            <a:r>
              <a:rPr sz="1400" dirty="0">
                <a:latin typeface="Calibri" panose="020F0502020204030204"/>
                <a:cs typeface="Calibri" panose="020F0502020204030204"/>
              </a:rPr>
              <a:t>+ 86-135 0126</a:t>
            </a:r>
            <a:r>
              <a:rPr sz="1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spc="-5" dirty="0">
                <a:latin typeface="Calibri" panose="020F0502020204030204"/>
                <a:cs typeface="Calibri" panose="020F0502020204030204"/>
              </a:rPr>
              <a:t>0780</a:t>
            </a:r>
            <a:endParaRPr sz="14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400" spc="-30" dirty="0">
                <a:latin typeface="Calibri" panose="020F0502020204030204"/>
                <a:cs typeface="Calibri" panose="020F0502020204030204"/>
              </a:rPr>
              <a:t>Tel: </a:t>
            </a:r>
            <a:r>
              <a:rPr sz="1400" dirty="0">
                <a:latin typeface="Calibri" panose="020F0502020204030204"/>
                <a:cs typeface="Calibri" panose="020F0502020204030204"/>
              </a:rPr>
              <a:t>+</a:t>
            </a:r>
            <a:r>
              <a:rPr sz="1400" spc="0" dirty="0">
                <a:latin typeface="Calibri" panose="020F0502020204030204"/>
                <a:cs typeface="Calibri" panose="020F0502020204030204"/>
              </a:rPr>
              <a:t> </a:t>
            </a:r>
            <a:r>
              <a:rPr sz="1400" spc="5" dirty="0">
                <a:latin typeface="Calibri" panose="020F0502020204030204"/>
                <a:cs typeface="Calibri" panose="020F0502020204030204"/>
              </a:rPr>
              <a:t>86-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431F101-966A-408C-B2D2-4E192E361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35" y="174588"/>
            <a:ext cx="2853175" cy="68281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4523</Words>
  <Application>Microsoft Office PowerPoint</Application>
  <PresentationFormat>全屏显示(16:9)</PresentationFormat>
  <Paragraphs>1483</Paragraphs>
  <Slides>92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92</vt:i4>
      </vt:variant>
    </vt:vector>
  </HeadingPairs>
  <TitlesOfParts>
    <vt:vector size="100" baseType="lpstr">
      <vt:lpstr>Meiryo</vt:lpstr>
      <vt:lpstr>Microsoft JhengHei</vt:lpstr>
      <vt:lpstr>黑体</vt:lpstr>
      <vt:lpstr>微软雅黑</vt:lpstr>
      <vt:lpstr>Arial</vt:lpstr>
      <vt:lpstr>Calibri</vt:lpstr>
      <vt:lpstr>Times New Roman</vt:lpstr>
      <vt:lpstr>Office Theme</vt:lpstr>
      <vt:lpstr>&gt;&gt; “腾势EV DAY”项目公关执行全案</vt:lpstr>
      <vt:lpstr> &gt;&gt; Table of Content</vt:lpstr>
      <vt:lpstr> &gt;&gt; Table of Content</vt:lpstr>
      <vt:lpstr>&gt;&gt; 项目目标</vt:lpstr>
      <vt:lpstr>&gt;&gt; 项目思考一</vt:lpstr>
      <vt:lpstr>&gt;&gt; 项目思考二</vt:lpstr>
      <vt:lpstr>&gt;&gt; 项目策略</vt:lpstr>
      <vt:lpstr>&gt;&gt; 树立活动高度·对标世界性环保活动</vt:lpstr>
      <vt:lpstr>PowerPoint 演示文稿</vt:lpstr>
      <vt:lpstr>&gt;&gt; 活动零门槛最大化调动用户参与积极性</vt:lpstr>
      <vt:lpstr> &gt;&gt; 活动主题</vt:lpstr>
      <vt:lpstr> &gt;&gt; 备选主题</vt:lpstr>
      <vt:lpstr>PowerPoint 演示文稿</vt:lpstr>
      <vt:lpstr>PowerPoint 演示文稿</vt:lpstr>
      <vt:lpstr>PowerPoint 演示文稿</vt:lpstr>
      <vt:lpstr> &gt;&gt; 活动符号（ICON）</vt:lpstr>
      <vt:lpstr> &gt;&gt; Table of Content</vt:lpstr>
      <vt:lpstr> &gt;&gt; 传播 RoadMap</vt:lpstr>
      <vt:lpstr>PowerPoint 演示文稿</vt:lpstr>
      <vt:lpstr> &gt;&gt;传播流量导图</vt:lpstr>
      <vt:lpstr> &gt;&gt;Minisite页面示例</vt:lpstr>
      <vt:lpstr> &gt;&gt;Minisite页面案例展示（扫码即可观看）</vt:lpstr>
      <vt:lpstr> &gt;&gt; 汽车视频拍摄建议</vt:lpstr>
      <vt:lpstr> &gt;&gt; 私家腾势车主激励措施</vt:lpstr>
      <vt:lpstr> &gt;&gt; 专车用户免单说明</vt:lpstr>
      <vt:lpstr> &gt;&gt; 私家车主招募H5示例</vt:lpstr>
      <vt:lpstr>PowerPoint 演示文稿</vt:lpstr>
      <vt:lpstr>&gt;&gt; 社交海报面对人群分析一</vt:lpstr>
      <vt:lpstr> &gt;&gt; 社交海报面对人群分析二</vt:lpstr>
      <vt:lpstr> &gt;&gt;社会大众社交海报示例</vt:lpstr>
      <vt:lpstr> &gt;&gt;企业中高层社交海报示例</vt:lpstr>
      <vt:lpstr> &gt;&gt;媒体人社交海报设计示例</vt:lpstr>
      <vt:lpstr> &gt;&gt;线上预热——朋友圈广告</vt:lpstr>
      <vt:lpstr>PowerPoint 演示文稿</vt:lpstr>
      <vt:lpstr> &gt;&gt;线上预热——首汽、神马约车平台广告</vt:lpstr>
      <vt:lpstr> &gt;&gt;线上预热——汽车网站广告发布</vt:lpstr>
      <vt:lpstr> &gt;&gt;线上预热——区域微信KOL稿件内容</vt:lpstr>
      <vt:lpstr> &gt;&gt;线上预热——区域微信自媒体资源展示</vt:lpstr>
      <vt:lpstr> &gt;&gt;线上预热——区域微信自媒体资源展示</vt:lpstr>
      <vt:lpstr> &gt;&gt;线上预热——新闻稿件内容</vt:lpstr>
      <vt:lpstr> &gt;&gt;线上预热——H5内容发布</vt:lpstr>
      <vt:lpstr> &gt;&gt;线上预热——H5内容示例</vt:lpstr>
      <vt:lpstr> &gt;&gt;线上预热——微博话题炒作</vt:lpstr>
      <vt:lpstr> &gt;&gt;线上预热——区域微博大V展示</vt:lpstr>
      <vt:lpstr> &gt;&gt;线上预热——区域微博大V展示</vt:lpstr>
      <vt:lpstr> &gt;&gt;活动当天——启动仪式现场邀请媒体/网红</vt:lpstr>
      <vt:lpstr> &gt;&gt;活动当天——区域媒体、微信KOL试乘</vt:lpstr>
      <vt:lpstr> &gt;&gt;活动当天——春节接站事件营销</vt:lpstr>
      <vt:lpstr> &gt;&gt;活动当天——春节接站事件营销</vt:lpstr>
      <vt:lpstr> &gt;&gt;活动当天——春节接站事件营销</vt:lpstr>
      <vt:lpstr> &gt;&gt; 部分优质汽车KOL资源展示</vt:lpstr>
      <vt:lpstr> &gt;&gt;活动当天——网红直播/试驾</vt:lpstr>
      <vt:lpstr> &gt;&gt;事件炒作《网红直播开专车 乘客上车一脸懵逼》</vt:lpstr>
      <vt:lpstr> &gt;&gt;部分优质汽车类直播网红资源展示</vt:lpstr>
      <vt:lpstr> &gt;&gt;活动后——媒体新闻稿件/KOL测评稿件发布</vt:lpstr>
      <vt:lpstr> &gt;&gt;活动后——剪辑活动视频进行二轮传播</vt:lpstr>
      <vt:lpstr> &gt;&gt; Table of Content</vt:lpstr>
      <vt:lpstr> &gt;&gt; Basic Information</vt:lpstr>
      <vt:lpstr> &gt;&gt; Approach</vt:lpstr>
      <vt:lpstr>&gt;&gt; Event Concept</vt:lpstr>
      <vt:lpstr>PowerPoint 演示文稿</vt:lpstr>
      <vt:lpstr> &gt;&gt; 执行细则</vt:lpstr>
      <vt:lpstr>&gt;&gt; 腾势EV Day Overview</vt:lpstr>
      <vt:lpstr>&gt;&gt; 腾势EV Day Overview</vt:lpstr>
      <vt:lpstr>&gt;&gt; 腾势EV Day Overview</vt:lpstr>
      <vt:lpstr>&gt;&gt; 腾势EV Day Overview</vt:lpstr>
      <vt:lpstr>&gt;&gt; 腾势EV Day Overview</vt:lpstr>
      <vt:lpstr> &gt;&gt; Table of Content</vt:lpstr>
      <vt:lpstr> &gt;&gt; 执行方案</vt:lpstr>
      <vt:lpstr> &gt;&gt; 执行方案</vt:lpstr>
      <vt:lpstr> &gt;&gt; 执行方案</vt:lpstr>
      <vt:lpstr> &gt;&gt; 执行方案</vt:lpstr>
      <vt:lpstr> &gt;&gt; Production Design</vt:lpstr>
      <vt:lpstr> &gt;&gt; Production Design</vt:lpstr>
      <vt:lpstr> &gt;&gt; Production Design</vt:lpstr>
      <vt:lpstr> &gt;&gt; Production Design</vt:lpstr>
      <vt:lpstr> &gt;&gt; 执行方案</vt:lpstr>
      <vt:lpstr>&gt;&gt; 执行方案</vt:lpstr>
      <vt:lpstr> &gt;&gt; 城市巡游路线</vt:lpstr>
      <vt:lpstr>&gt;&gt; 执行方案</vt:lpstr>
      <vt:lpstr>&gt;&gt; 执行方案</vt:lpstr>
      <vt:lpstr>&gt;&gt; 执行方案</vt:lpstr>
      <vt:lpstr>&gt;&gt; 执行方案</vt:lpstr>
      <vt:lpstr>&gt;&gt; 执行方案</vt:lpstr>
      <vt:lpstr> &gt;&gt; 执行方案</vt:lpstr>
      <vt:lpstr>&gt;&gt; 执行方案</vt:lpstr>
      <vt:lpstr>&gt;&gt; 执行方案</vt:lpstr>
      <vt:lpstr>&gt;&gt; 执行方案</vt:lpstr>
      <vt:lpstr>&gt;&gt; 执行方案</vt:lpstr>
      <vt:lpstr>&gt;&gt; 执行方案</vt:lpstr>
      <vt:lpstr> &gt;&gt; 应急预案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&gt;&gt; “腾势EV DAY”项目公关执行全案</dc:title>
  <dc:creator>Winkler, Jochen</dc:creator>
  <cp:lastModifiedBy>康 邓</cp:lastModifiedBy>
  <cp:revision>2</cp:revision>
  <dcterms:created xsi:type="dcterms:W3CDTF">2019-06-08T13:36:21Z</dcterms:created>
  <dcterms:modified xsi:type="dcterms:W3CDTF">2020-11-02T06:52:45Z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2018-01-17T00:00:00Z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2019-05-09T00:00:00Z</vt:filetime>
  </property>
  <property fmtid="{D5CDD505-2E9C-101B-9397-08002B2CF9AE}" pid="5" name="KSOProductBuildVer">
    <vt:lpwstr>2052-11.1.0.8696</vt:lpwstr>
  </property>
</Properties>
</file>